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FCC78B-705A-42D8-86D5-51D319A009FF}" type="datetimeFigureOut">
              <a:rPr lang="en-US" smtClean="0"/>
              <a:pPr/>
              <a:t>4/11/2011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D86E7AC-80C4-43C0-AA1E-7D291FC498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CC78B-705A-42D8-86D5-51D319A009FF}" type="datetimeFigureOut">
              <a:rPr lang="en-US" smtClean="0"/>
              <a:pPr/>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CC78B-705A-42D8-86D5-51D319A009FF}" type="datetimeFigureOut">
              <a:rPr lang="en-US" smtClean="0"/>
              <a:pPr/>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CC78B-705A-42D8-86D5-51D319A009FF}" type="datetimeFigureOut">
              <a:rPr lang="en-US" smtClean="0"/>
              <a:pPr/>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FCC78B-705A-42D8-86D5-51D319A009FF}" type="datetimeFigureOut">
              <a:rPr lang="en-US" smtClean="0"/>
              <a:pPr/>
              <a:t>4/11/2011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86E7AC-80C4-43C0-AA1E-7D291FC4980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FCC78B-705A-42D8-86D5-51D319A009FF}" type="datetimeFigureOut">
              <a:rPr lang="en-US" smtClean="0"/>
              <a:pPr/>
              <a:t>4/11/2011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FCC78B-705A-42D8-86D5-51D319A009FF}" type="datetimeFigureOut">
              <a:rPr lang="en-US" smtClean="0"/>
              <a:pPr/>
              <a:t>4/11/2011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FCC78B-705A-42D8-86D5-51D319A009FF}" type="datetimeFigureOut">
              <a:rPr lang="en-US" smtClean="0"/>
              <a:pPr/>
              <a:t>4/11/2011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CC78B-705A-42D8-86D5-51D319A009FF}" type="datetimeFigureOut">
              <a:rPr lang="en-US" smtClean="0"/>
              <a:pPr/>
              <a:t>4/11/2011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FCC78B-705A-42D8-86D5-51D319A009FF}" type="datetimeFigureOut">
              <a:rPr lang="en-US" smtClean="0"/>
              <a:pPr/>
              <a:t>4/11/2011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86E7AC-80C4-43C0-AA1E-7D291FC4980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FCC78B-705A-42D8-86D5-51D319A009FF}" type="datetimeFigureOut">
              <a:rPr lang="en-US" smtClean="0"/>
              <a:pPr/>
              <a:t>4/11/2011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D86E7AC-80C4-43C0-AA1E-7D291FC4980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FCC78B-705A-42D8-86D5-51D319A009FF}" type="datetimeFigureOut">
              <a:rPr lang="en-US" smtClean="0"/>
              <a:pPr/>
              <a:t>4/11/2011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86E7AC-80C4-43C0-AA1E-7D291FC4980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Realism and Pacifism</a:t>
            </a:r>
            <a:endParaRPr lang="en-GB" dirty="0"/>
          </a:p>
        </p:txBody>
      </p:sp>
      <p:sp>
        <p:nvSpPr>
          <p:cNvPr id="3" name="Subtitle 2"/>
          <p:cNvSpPr>
            <a:spLocks noGrp="1"/>
          </p:cNvSpPr>
          <p:nvPr>
            <p:ph type="subTitle" idx="1"/>
          </p:nvPr>
        </p:nvSpPr>
        <p:spPr>
          <a:xfrm>
            <a:off x="6643702" y="3228536"/>
            <a:ext cx="1744394" cy="771968"/>
          </a:xfrm>
        </p:spPr>
        <p:txBody>
          <a:bodyPr/>
          <a:lstStyle/>
          <a:p>
            <a:endParaRPr lang="en-GB" dirty="0"/>
          </a:p>
        </p:txBody>
      </p:sp>
      <p:pic>
        <p:nvPicPr>
          <p:cNvPr id="13314" name="Picture 2" descr="http://cruciality.files.wordpress.com/2009/04/pacifism.jpg"/>
          <p:cNvPicPr>
            <a:picLocks noChangeAspect="1" noChangeArrowheads="1"/>
          </p:cNvPicPr>
          <p:nvPr/>
        </p:nvPicPr>
        <p:blipFill>
          <a:blip r:embed="rId2" cstate="print"/>
          <a:srcRect/>
          <a:stretch>
            <a:fillRect/>
          </a:stretch>
        </p:blipFill>
        <p:spPr bwMode="auto">
          <a:xfrm>
            <a:off x="357158" y="3048000"/>
            <a:ext cx="4219575" cy="381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1934" y="1935480"/>
            <a:ext cx="4714908" cy="3941792"/>
          </a:xfrm>
        </p:spPr>
        <p:txBody>
          <a:bodyPr>
            <a:normAutofit fontScale="92500" lnSpcReduction="20000"/>
          </a:bodyPr>
          <a:lstStyle/>
          <a:p>
            <a:r>
              <a:rPr lang="en-GB" dirty="0" smtClean="0"/>
              <a:t>Pacifism does not mean doing nothing., but often encompasses </a:t>
            </a:r>
            <a:r>
              <a:rPr lang="en-GB" b="1" dirty="0" smtClean="0"/>
              <a:t>non-violent direct action.</a:t>
            </a:r>
            <a:r>
              <a:rPr lang="en-GB" dirty="0" smtClean="0"/>
              <a:t> The most well-known example of this was Martin Luther King Jr., who used forceful language, non-violent resistance, strikes, peaceful protest and civil disobedience in the struggle for racial equality in the USA. </a:t>
            </a:r>
          </a:p>
          <a:p>
            <a:r>
              <a:rPr lang="en-GB" dirty="0" smtClean="0"/>
              <a:t>This eventually led to his assassination.</a:t>
            </a:r>
          </a:p>
          <a:p>
            <a:endParaRPr lang="en-GB" dirty="0"/>
          </a:p>
        </p:txBody>
      </p:sp>
      <p:pic>
        <p:nvPicPr>
          <p:cNvPr id="2052" name="Picture 4" descr="http://templecuttingedge.files.wordpress.com/2010/01/dr-martin-luther-king-jr.jpg"/>
          <p:cNvPicPr>
            <a:picLocks noChangeAspect="1" noChangeArrowheads="1"/>
          </p:cNvPicPr>
          <p:nvPr/>
        </p:nvPicPr>
        <p:blipFill>
          <a:blip r:embed="rId2" cstate="print"/>
          <a:srcRect/>
          <a:stretch>
            <a:fillRect/>
          </a:stretch>
        </p:blipFill>
        <p:spPr bwMode="auto">
          <a:xfrm>
            <a:off x="714348" y="1857364"/>
            <a:ext cx="3195957" cy="435928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79912" y="1935480"/>
            <a:ext cx="4906888" cy="2573640"/>
          </a:xfrm>
        </p:spPr>
        <p:txBody>
          <a:bodyPr>
            <a:normAutofit fontScale="92500" lnSpcReduction="10000"/>
          </a:bodyPr>
          <a:lstStyle/>
          <a:p>
            <a:r>
              <a:rPr lang="en-GB" dirty="0" smtClean="0"/>
              <a:t>Many Christians in mainstream Christian denominations are also pacifists. Thomas Merton, a Catholic monk, influenced many people, by his renouncement of violence. Catholic pacifism is now more common.</a:t>
            </a:r>
          </a:p>
          <a:p>
            <a:endParaRPr lang="en-GB" dirty="0" smtClean="0"/>
          </a:p>
          <a:p>
            <a:endParaRPr lang="en-GB" dirty="0" smtClean="0"/>
          </a:p>
        </p:txBody>
      </p:sp>
      <p:pic>
        <p:nvPicPr>
          <p:cNvPr id="1026" name="Picture 2" descr="http://theologyforum.files.wordpress.com/2008/12/griffin.jpg"/>
          <p:cNvPicPr>
            <a:picLocks noChangeAspect="1" noChangeArrowheads="1"/>
          </p:cNvPicPr>
          <p:nvPr/>
        </p:nvPicPr>
        <p:blipFill>
          <a:blip r:embed="rId2" cstate="print"/>
          <a:srcRect/>
          <a:stretch>
            <a:fillRect/>
          </a:stretch>
        </p:blipFill>
        <p:spPr bwMode="auto">
          <a:xfrm>
            <a:off x="214282" y="1142984"/>
            <a:ext cx="3490310" cy="444023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Contingent Pacifism</a:t>
            </a:r>
            <a:endParaRPr lang="en-GB" dirty="0"/>
          </a:p>
        </p:txBody>
      </p:sp>
      <p:sp>
        <p:nvSpPr>
          <p:cNvPr id="3" name="Content Placeholder 2"/>
          <p:cNvSpPr>
            <a:spLocks noGrp="1"/>
          </p:cNvSpPr>
          <p:nvPr>
            <p:ph idx="1"/>
          </p:nvPr>
        </p:nvSpPr>
        <p:spPr/>
        <p:txBody>
          <a:bodyPr/>
          <a:lstStyle/>
          <a:p>
            <a:r>
              <a:rPr lang="en-GB" dirty="0" smtClean="0"/>
              <a:t>Contingent pacifism is not opposed to war on absolute grounds, but on contingent grounds – war as we know it cannot be waged in a morally acceptable way. In other words, all wars today involve killing of the innocent, and this is morally unjustifiable.</a:t>
            </a:r>
          </a:p>
          <a:p>
            <a:r>
              <a:rPr lang="en-GB" dirty="0" smtClean="0"/>
              <a:t>Contingent pacifists accept war in some circumstances, such as self-defence, but as long as innocents are not killed. This makes war sometimes justifiable in theory, but not in practice.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Contingent pacifists look at each case to see if there are justifiable ways to fight the war. However, it is not possible to know in advance whether a proposed war will not kill any innocent people.</a:t>
            </a:r>
          </a:p>
          <a:p>
            <a:r>
              <a:rPr lang="en-GB" dirty="0" smtClean="0"/>
              <a:t>Contingent pacifists are against violence and war in principle, but accept there may be times when war is the  lesser of two evils.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Preferential Pacifism</a:t>
            </a:r>
            <a:endParaRPr lang="en-GB" dirty="0"/>
          </a:p>
        </p:txBody>
      </p:sp>
      <p:sp>
        <p:nvSpPr>
          <p:cNvPr id="3" name="Content Placeholder 2"/>
          <p:cNvSpPr>
            <a:spLocks noGrp="1"/>
          </p:cNvSpPr>
          <p:nvPr>
            <p:ph idx="1"/>
          </p:nvPr>
        </p:nvSpPr>
        <p:spPr/>
        <p:txBody>
          <a:bodyPr/>
          <a:lstStyle/>
          <a:p>
            <a:r>
              <a:rPr lang="en-GB" dirty="0" smtClean="0"/>
              <a:t>Preferential pacifism is a preferential option over violence. Preferential pacifists choose this option partly because war has been so destructive historically.</a:t>
            </a:r>
          </a:p>
          <a:p>
            <a:r>
              <a:rPr lang="en-GB" dirty="0" smtClean="0"/>
              <a:t>Sometimes preferential pacifism has to taken a back seat to the welfare of the oppressed. For example, Dietrich </a:t>
            </a:r>
            <a:r>
              <a:rPr lang="en-GB" dirty="0" err="1" smtClean="0"/>
              <a:t>Bonhoeffer</a:t>
            </a:r>
            <a:r>
              <a:rPr lang="en-GB" dirty="0" smtClean="0"/>
              <a:t>, who was a pacifist, took part in the plot to assassinate Hitler, as was later hanged for this.</a:t>
            </a:r>
          </a:p>
          <a:p>
            <a:r>
              <a:rPr lang="en-GB" dirty="0" smtClean="0"/>
              <a:t>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final point</a:t>
            </a:r>
            <a:endParaRPr lang="en-GB" dirty="0"/>
          </a:p>
        </p:txBody>
      </p:sp>
      <p:sp>
        <p:nvSpPr>
          <p:cNvPr id="3" name="Content Placeholder 2"/>
          <p:cNvSpPr>
            <a:spLocks noGrp="1"/>
          </p:cNvSpPr>
          <p:nvPr>
            <p:ph idx="1"/>
          </p:nvPr>
        </p:nvSpPr>
        <p:spPr/>
        <p:txBody>
          <a:bodyPr/>
          <a:lstStyle/>
          <a:p>
            <a:r>
              <a:rPr lang="en-GB" dirty="0" smtClean="0"/>
              <a:t>Pacifism therefore, is not just one view. There are different sorts and degrees of pacifism, but they all include the view that war and violence are unjustified and that conflicts should be settled in a peaceful way.</a:t>
            </a:r>
          </a:p>
          <a:p>
            <a:r>
              <a:rPr lang="en-GB" dirty="0" smtClean="0"/>
              <a:t>Pacifism is seen more than opposition to violence and war; it must also include the promotion of justice and human rights. </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Strengths of pacifism</a:t>
            </a:r>
            <a:endParaRPr lang="en-GB" dirty="0"/>
          </a:p>
        </p:txBody>
      </p:sp>
      <p:sp>
        <p:nvSpPr>
          <p:cNvPr id="3" name="Content Placeholder 2"/>
          <p:cNvSpPr>
            <a:spLocks noGrp="1"/>
          </p:cNvSpPr>
          <p:nvPr>
            <p:ph idx="1"/>
          </p:nvPr>
        </p:nvSpPr>
        <p:spPr/>
        <p:txBody>
          <a:bodyPr/>
          <a:lstStyle/>
          <a:p>
            <a:r>
              <a:rPr lang="en-GB" dirty="0" smtClean="0"/>
              <a:t>It is clear cut – it opposes all forms of violence.</a:t>
            </a:r>
          </a:p>
          <a:p>
            <a:r>
              <a:rPr lang="en-GB" dirty="0" smtClean="0"/>
              <a:t>It follows the teaching of Jesus, which pacifists see as ignored in the Just War Theory.</a:t>
            </a:r>
          </a:p>
          <a:p>
            <a:r>
              <a:rPr lang="en-GB" dirty="0" smtClean="0"/>
              <a:t>It follows the historical position of the early Church.</a:t>
            </a:r>
          </a:p>
          <a:p>
            <a:r>
              <a:rPr lang="en-GB" dirty="0" smtClean="0"/>
              <a:t>It promotes the absolute value of human life.</a:t>
            </a:r>
          </a:p>
          <a:p>
            <a:r>
              <a:rPr lang="en-GB" dirty="0" smtClean="0"/>
              <a:t>Isn’t the best way to achieve peace in the world simply to be peaceful?</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Weaknesses of pacifism</a:t>
            </a:r>
            <a:endParaRPr lang="en-GB" dirty="0"/>
          </a:p>
        </p:txBody>
      </p:sp>
      <p:sp>
        <p:nvSpPr>
          <p:cNvPr id="3" name="Content Placeholder 2"/>
          <p:cNvSpPr>
            <a:spLocks noGrp="1"/>
          </p:cNvSpPr>
          <p:nvPr>
            <p:ph idx="1"/>
          </p:nvPr>
        </p:nvSpPr>
        <p:spPr/>
        <p:txBody>
          <a:bodyPr/>
          <a:lstStyle/>
          <a:p>
            <a:r>
              <a:rPr lang="en-GB" dirty="0" smtClean="0"/>
              <a:t>We do not live in a world based on pacifism and, as G.E.M. </a:t>
            </a:r>
            <a:r>
              <a:rPr lang="en-GB" dirty="0" err="1" smtClean="0"/>
              <a:t>Anscombe</a:t>
            </a:r>
            <a:r>
              <a:rPr lang="en-GB" dirty="0" smtClean="0"/>
              <a:t> points out, pacifism is wrong because it denies the right of self-defence.</a:t>
            </a:r>
          </a:p>
          <a:p>
            <a:r>
              <a:rPr lang="en-GB" dirty="0" smtClean="0"/>
              <a:t>The state has a duty to protect its citizens.</a:t>
            </a:r>
          </a:p>
          <a:p>
            <a:r>
              <a:rPr lang="en-GB" dirty="0" smtClean="0"/>
              <a:t>Pacifism allows evil to dominate.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‘Pacifism is immoral.’ </a:t>
            </a:r>
            <a:br>
              <a:rPr lang="en-GB" dirty="0" smtClean="0"/>
            </a:br>
            <a:r>
              <a:rPr lang="en-GB" dirty="0" smtClean="0"/>
              <a:t>Discuss. (10 marks)</a:t>
            </a:r>
            <a:endParaRPr lang="en-GB" dirty="0"/>
          </a:p>
        </p:txBody>
      </p:sp>
      <p:sp>
        <p:nvSpPr>
          <p:cNvPr id="4" name="Text Placeholder 3"/>
          <p:cNvSpPr>
            <a:spLocks noGrp="1"/>
          </p:cNvSpPr>
          <p:nvPr>
            <p:ph type="body" idx="1"/>
          </p:nvPr>
        </p:nvSpPr>
        <p:spPr/>
        <p:txBody>
          <a:bodyPr/>
          <a:lstStyle/>
          <a:p>
            <a:pPr algn="ctr"/>
            <a:r>
              <a:rPr lang="en-GB" dirty="0" smtClean="0"/>
              <a:t>Yes</a:t>
            </a:r>
            <a:endParaRPr lang="en-GB" dirty="0"/>
          </a:p>
        </p:txBody>
      </p:sp>
      <p:sp>
        <p:nvSpPr>
          <p:cNvPr id="6" name="Text Placeholder 5"/>
          <p:cNvSpPr>
            <a:spLocks noGrp="1"/>
          </p:cNvSpPr>
          <p:nvPr>
            <p:ph type="body" sz="half" idx="3"/>
          </p:nvPr>
        </p:nvSpPr>
        <p:spPr/>
        <p:txBody>
          <a:bodyPr/>
          <a:lstStyle/>
          <a:p>
            <a:pPr algn="ctr"/>
            <a:r>
              <a:rPr lang="en-GB" dirty="0" smtClean="0"/>
              <a:t>No</a:t>
            </a:r>
            <a:endParaRPr lang="en-GB" dirty="0"/>
          </a:p>
        </p:txBody>
      </p:sp>
      <p:sp>
        <p:nvSpPr>
          <p:cNvPr id="5" name="Content Placeholder 4"/>
          <p:cNvSpPr>
            <a:spLocks noGrp="1"/>
          </p:cNvSpPr>
          <p:nvPr>
            <p:ph sz="quarter" idx="2"/>
          </p:nvPr>
        </p:nvSpPr>
        <p:spPr/>
        <p:txBody>
          <a:bodyPr/>
          <a:lstStyle/>
          <a:p>
            <a:r>
              <a:rPr lang="en-GB" dirty="0" smtClean="0"/>
              <a:t>Some people appear to be evil (e.g. the Nazis + Holocaust) and will not be affected by non violent resistance.</a:t>
            </a:r>
          </a:p>
          <a:p>
            <a:r>
              <a:rPr lang="en-GB" dirty="0" smtClean="0"/>
              <a:t>Denies rights of the individual to protect themselves.</a:t>
            </a:r>
          </a:p>
          <a:p>
            <a:r>
              <a:rPr lang="en-GB" dirty="0" smtClean="0"/>
              <a:t>The state has a duty to protect its citizens.</a:t>
            </a:r>
            <a:endParaRPr lang="en-GB" dirty="0"/>
          </a:p>
        </p:txBody>
      </p:sp>
      <p:sp>
        <p:nvSpPr>
          <p:cNvPr id="7" name="Content Placeholder 6"/>
          <p:cNvSpPr>
            <a:spLocks noGrp="1"/>
          </p:cNvSpPr>
          <p:nvPr>
            <p:ph sz="quarter" idx="4"/>
          </p:nvPr>
        </p:nvSpPr>
        <p:spPr/>
        <p:txBody>
          <a:bodyPr/>
          <a:lstStyle/>
          <a:p>
            <a:r>
              <a:rPr lang="en-GB" dirty="0" smtClean="0"/>
              <a:t>Follows the teachings of Jesus – Christians therefore would see Just War as being moral.</a:t>
            </a:r>
          </a:p>
          <a:p>
            <a:r>
              <a:rPr lang="en-GB" dirty="0" smtClean="0"/>
              <a:t>Promotes absolute value of human life.</a:t>
            </a:r>
          </a:p>
          <a:p>
            <a:r>
              <a:rPr lang="en-GB" dirty="0" smtClean="0"/>
              <a:t>Better theory: Realism???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Realism</a:t>
            </a:r>
            <a:endParaRPr lang="en-GB" dirty="0"/>
          </a:p>
        </p:txBody>
      </p:sp>
      <p:sp>
        <p:nvSpPr>
          <p:cNvPr id="3" name="Content Placeholder 2"/>
          <p:cNvSpPr>
            <a:spLocks noGrp="1"/>
          </p:cNvSpPr>
          <p:nvPr>
            <p:ph idx="1"/>
          </p:nvPr>
        </p:nvSpPr>
        <p:spPr/>
        <p:txBody>
          <a:bodyPr/>
          <a:lstStyle/>
          <a:p>
            <a:r>
              <a:rPr lang="en-GB" dirty="0" smtClean="0"/>
              <a:t>Realists argue that war is a non-moral activity – actions such as killing or stealing may be wrong for individuals, but have no application to nations in times of war.</a:t>
            </a:r>
          </a:p>
          <a:p>
            <a:r>
              <a:rPr lang="en-GB" dirty="0" smtClean="0"/>
              <a:t>A country does not therefore, have to have moral reasons to start a war or when it is carrying it out.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Realists give a number of reasons for this point of view</a:t>
            </a:r>
            <a:endParaRPr lang="en-GB" dirty="0"/>
          </a:p>
        </p:txBody>
      </p:sp>
      <p:sp>
        <p:nvSpPr>
          <p:cNvPr id="3" name="Content Placeholder 2"/>
          <p:cNvSpPr>
            <a:spLocks noGrp="1"/>
          </p:cNvSpPr>
          <p:nvPr>
            <p:ph idx="1"/>
          </p:nvPr>
        </p:nvSpPr>
        <p:spPr/>
        <p:txBody>
          <a:bodyPr/>
          <a:lstStyle/>
          <a:p>
            <a:r>
              <a:rPr lang="en-GB" dirty="0" smtClean="0"/>
              <a:t>There is no real moral authority over nations telling them how to act.</a:t>
            </a:r>
          </a:p>
          <a:p>
            <a:r>
              <a:rPr lang="en-GB" dirty="0" smtClean="0"/>
              <a:t>To survive, a nation has to look after its own interests.</a:t>
            </a:r>
          </a:p>
          <a:p>
            <a:r>
              <a:rPr lang="en-GB" dirty="0" smtClean="0"/>
              <a:t>The threat of war and war itself make it impossible for any nation to do anything but act in its own interest – there is no time to do anything else.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However, even if Realists do not accept moral principles, they can still act in accordance with them, as it is often more practical to do so (</a:t>
            </a:r>
            <a:r>
              <a:rPr lang="en-GB" dirty="0" err="1" smtClean="0"/>
              <a:t>eg</a:t>
            </a:r>
            <a:r>
              <a:rPr lang="en-GB" dirty="0" smtClean="0"/>
              <a:t>. treat prisoners of war well). </a:t>
            </a:r>
          </a:p>
          <a:p>
            <a:pPr>
              <a:buNone/>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 Realism</a:t>
            </a:r>
            <a:endParaRPr lang="en-GB" dirty="0"/>
          </a:p>
        </p:txBody>
      </p:sp>
      <p:sp>
        <p:nvSpPr>
          <p:cNvPr id="3" name="Content Placeholder 2"/>
          <p:cNvSpPr>
            <a:spLocks noGrp="1"/>
          </p:cNvSpPr>
          <p:nvPr>
            <p:ph idx="1"/>
          </p:nvPr>
        </p:nvSpPr>
        <p:spPr>
          <a:xfrm>
            <a:off x="3643306" y="1935480"/>
            <a:ext cx="5143536" cy="2850842"/>
          </a:xfrm>
        </p:spPr>
        <p:txBody>
          <a:bodyPr>
            <a:normAutofit fontScale="85000" lnSpcReduction="10000"/>
          </a:bodyPr>
          <a:lstStyle/>
          <a:p>
            <a:r>
              <a:rPr lang="en-GB" dirty="0" smtClean="0"/>
              <a:t>Reinhold Niebuhr argued that war is evil and the result of human sinfulness, but that it may be necessary to prevent greater evils. He saw the importance of justice in societies, and of creating systems of justice; so Christians sometimes have to support the use of force to restrain evil and prevent greater injustices.</a:t>
            </a:r>
            <a:endParaRPr lang="en-GB" dirty="0"/>
          </a:p>
        </p:txBody>
      </p:sp>
      <p:pic>
        <p:nvPicPr>
          <p:cNvPr id="19458" name="Picture 2" descr="http://datingjesus.files.wordpress.com/2009/11/v97.jpg"/>
          <p:cNvPicPr>
            <a:picLocks noChangeAspect="1" noChangeArrowheads="1"/>
          </p:cNvPicPr>
          <p:nvPr/>
        </p:nvPicPr>
        <p:blipFill>
          <a:blip r:embed="rId2" cstate="print"/>
          <a:srcRect/>
          <a:stretch>
            <a:fillRect/>
          </a:stretch>
        </p:blipFill>
        <p:spPr bwMode="auto">
          <a:xfrm>
            <a:off x="500034" y="2000240"/>
            <a:ext cx="3343275" cy="42005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Pacifism</a:t>
            </a:r>
            <a:endParaRPr lang="en-GB" dirty="0"/>
          </a:p>
        </p:txBody>
      </p:sp>
      <p:sp>
        <p:nvSpPr>
          <p:cNvPr id="3" name="Content Placeholder 2"/>
          <p:cNvSpPr>
            <a:spLocks noGrp="1"/>
          </p:cNvSpPr>
          <p:nvPr>
            <p:ph idx="1"/>
          </p:nvPr>
        </p:nvSpPr>
        <p:spPr>
          <a:xfrm>
            <a:off x="5572132" y="1935480"/>
            <a:ext cx="3286148" cy="2422214"/>
          </a:xfrm>
        </p:spPr>
        <p:txBody>
          <a:bodyPr>
            <a:normAutofit fontScale="85000" lnSpcReduction="20000"/>
          </a:bodyPr>
          <a:lstStyle/>
          <a:p>
            <a:r>
              <a:rPr lang="en-GB" dirty="0" smtClean="0"/>
              <a:t>Pacifists reject all war in favour of peace. The use of force is always wrong, even in self-defence, and so pacifism rejects both the Just War theory and Realism.</a:t>
            </a:r>
          </a:p>
          <a:p>
            <a:endParaRPr lang="en-GB" dirty="0"/>
          </a:p>
        </p:txBody>
      </p:sp>
      <p:pic>
        <p:nvPicPr>
          <p:cNvPr id="8194" name="Picture 2" descr="http://pix.motivatedphotos.com/2009/1/2/633665324887098206-Pacifism.jpg"/>
          <p:cNvPicPr>
            <a:picLocks noChangeAspect="1" noChangeArrowheads="1"/>
          </p:cNvPicPr>
          <p:nvPr/>
        </p:nvPicPr>
        <p:blipFill>
          <a:blip r:embed="rId2" cstate="print"/>
          <a:srcRect/>
          <a:stretch>
            <a:fillRect/>
          </a:stretch>
        </p:blipFill>
        <p:spPr bwMode="auto">
          <a:xfrm>
            <a:off x="500034" y="2000240"/>
            <a:ext cx="4857766" cy="388621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Pacifism</a:t>
            </a:r>
            <a:endParaRPr lang="en-GB" dirty="0"/>
          </a:p>
        </p:txBody>
      </p:sp>
      <p:sp>
        <p:nvSpPr>
          <p:cNvPr id="3" name="Content Placeholder 2"/>
          <p:cNvSpPr>
            <a:spLocks noGrp="1"/>
          </p:cNvSpPr>
          <p:nvPr>
            <p:ph idx="1"/>
          </p:nvPr>
        </p:nvSpPr>
        <p:spPr/>
        <p:txBody>
          <a:bodyPr/>
          <a:lstStyle/>
          <a:p>
            <a:r>
              <a:rPr lang="en-GB" dirty="0" smtClean="0"/>
              <a:t>Absolutism Pacifism says it is never right to kill another human being, no matter what consequences of not doing so might be, even loss of life. </a:t>
            </a:r>
          </a:p>
          <a:p>
            <a:r>
              <a:rPr lang="en-GB" dirty="0" smtClean="0"/>
              <a:t>This may be a religious belief or even a secular one. Absolute pacifists see violence as totally unacceptable.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Religious Pacifism</a:t>
            </a:r>
            <a:endParaRPr lang="en-GB" dirty="0"/>
          </a:p>
        </p:txBody>
      </p:sp>
      <p:sp>
        <p:nvSpPr>
          <p:cNvPr id="3" name="Content Placeholder 2"/>
          <p:cNvSpPr>
            <a:spLocks noGrp="1"/>
          </p:cNvSpPr>
          <p:nvPr>
            <p:ph idx="1"/>
          </p:nvPr>
        </p:nvSpPr>
        <p:spPr/>
        <p:txBody>
          <a:bodyPr/>
          <a:lstStyle/>
          <a:p>
            <a:r>
              <a:rPr lang="en-GB" dirty="0" smtClean="0"/>
              <a:t>Pacifism was particularly strong in the early Church. However, from the fourth century, this became the minority view.</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Quakers</a:t>
            </a:r>
            <a:endParaRPr lang="en-GB" dirty="0"/>
          </a:p>
        </p:txBody>
      </p:sp>
      <p:sp>
        <p:nvSpPr>
          <p:cNvPr id="3" name="Content Placeholder 2"/>
          <p:cNvSpPr>
            <a:spLocks noGrp="1"/>
          </p:cNvSpPr>
          <p:nvPr>
            <p:ph idx="1"/>
          </p:nvPr>
        </p:nvSpPr>
        <p:spPr>
          <a:xfrm>
            <a:off x="4714876" y="1935480"/>
            <a:ext cx="4000528" cy="3149704"/>
          </a:xfrm>
        </p:spPr>
        <p:txBody>
          <a:bodyPr>
            <a:normAutofit fontScale="85000" lnSpcReduction="10000"/>
          </a:bodyPr>
          <a:lstStyle/>
          <a:p>
            <a:r>
              <a:rPr lang="en-GB" dirty="0" smtClean="0"/>
              <a:t>This is a Protestant Christian group who are opposed to all warfare. There are other such groups e.g.. Mennonites, the </a:t>
            </a:r>
            <a:r>
              <a:rPr lang="en-GB" dirty="0" err="1" smtClean="0"/>
              <a:t>Bruderhof</a:t>
            </a:r>
            <a:r>
              <a:rPr lang="en-GB" dirty="0" smtClean="0"/>
              <a:t> </a:t>
            </a:r>
            <a:r>
              <a:rPr lang="en-GB" dirty="0" err="1" smtClean="0"/>
              <a:t>Brethen</a:t>
            </a:r>
            <a:r>
              <a:rPr lang="en-GB" dirty="0" smtClean="0"/>
              <a:t>. Most of these groups would not be against the state defending itself, but would not take part in active military service.</a:t>
            </a:r>
            <a:endParaRPr lang="en-GB" dirty="0"/>
          </a:p>
        </p:txBody>
      </p:sp>
      <p:pic>
        <p:nvPicPr>
          <p:cNvPr id="3074" name="Picture 2" descr="http://www.scrollpublishing.com/store/media/Quaker.jpg"/>
          <p:cNvPicPr>
            <a:picLocks noChangeAspect="1" noChangeArrowheads="1"/>
          </p:cNvPicPr>
          <p:nvPr/>
        </p:nvPicPr>
        <p:blipFill>
          <a:blip r:embed="rId2" cstate="print"/>
          <a:srcRect/>
          <a:stretch>
            <a:fillRect/>
          </a:stretch>
        </p:blipFill>
        <p:spPr bwMode="auto">
          <a:xfrm>
            <a:off x="1000100" y="2071678"/>
            <a:ext cx="2857500" cy="356235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959</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Realism and Pacifism</vt:lpstr>
      <vt:lpstr>Realism</vt:lpstr>
      <vt:lpstr>Realists give a number of reasons for this point of view</vt:lpstr>
      <vt:lpstr>Slide 4</vt:lpstr>
      <vt:lpstr>Christian Realism</vt:lpstr>
      <vt:lpstr>Pacifism</vt:lpstr>
      <vt:lpstr>Absolute Pacifism</vt:lpstr>
      <vt:lpstr>Religious Pacifism</vt:lpstr>
      <vt:lpstr>The Quakers</vt:lpstr>
      <vt:lpstr>Slide 10</vt:lpstr>
      <vt:lpstr>Slide 11</vt:lpstr>
      <vt:lpstr>Contingent Pacifism</vt:lpstr>
      <vt:lpstr>Slide 13</vt:lpstr>
      <vt:lpstr>Preferential Pacifism</vt:lpstr>
      <vt:lpstr>A final point</vt:lpstr>
      <vt:lpstr>Strengths of pacifism</vt:lpstr>
      <vt:lpstr>Weaknesses of pacifism</vt:lpstr>
      <vt:lpstr>‘Pacifism is immoral.’  Discuss. (10 marks)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 and Pacifism</dc:title>
  <dc:creator>tdorman</dc:creator>
  <cp:lastModifiedBy>rhilton</cp:lastModifiedBy>
  <cp:revision>16</cp:revision>
  <dcterms:created xsi:type="dcterms:W3CDTF">2010-04-21T15:16:31Z</dcterms:created>
  <dcterms:modified xsi:type="dcterms:W3CDTF">2011-04-11T09:47:30Z</dcterms:modified>
</cp:coreProperties>
</file>