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2" r:id="rId3"/>
    <p:sldId id="263" r:id="rId4"/>
    <p:sldId id="264" r:id="rId5"/>
    <p:sldId id="265" r:id="rId6"/>
    <p:sldId id="266" r:id="rId7"/>
    <p:sldId id="267" r:id="rId8"/>
    <p:sldId id="268" r:id="rId9"/>
    <p:sldId id="269" r:id="rId10"/>
    <p:sldId id="270" r:id="rId11"/>
    <p:sldId id="271" r:id="rId12"/>
    <p:sldId id="272" r:id="rId13"/>
    <p:sldId id="273" r:id="rId14"/>
    <p:sldId id="274" r:id="rId15"/>
    <p:sldId id="275" r:id="rId16"/>
    <p:sldId id="276" r:id="rId17"/>
    <p:sldId id="277" r:id="rId18"/>
    <p:sldId id="278" r:id="rId19"/>
    <p:sldId id="279" r:id="rId20"/>
    <p:sldId id="280" r:id="rId21"/>
    <p:sldId id="281" r:id="rId22"/>
    <p:sldId id="282" r:id="rId23"/>
    <p:sldId id="283" r:id="rId24"/>
    <p:sldId id="284" r:id="rId25"/>
    <p:sldId id="285" r:id="rId26"/>
    <p:sldId id="257" r:id="rId27"/>
    <p:sldId id="258" r:id="rId28"/>
    <p:sldId id="259" r:id="rId29"/>
    <p:sldId id="260" r:id="rId30"/>
    <p:sldId id="261"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93E0D678-471F-4A13-A716-01CA66A58031}" type="datetimeFigureOut">
              <a:rPr lang="en-GB" smtClean="0"/>
              <a:pPr/>
              <a:t>13/12/2011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0570741-0A4C-4C65-87FB-ECB29A51A3D9}"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3E0D678-471F-4A13-A716-01CA66A58031}" type="datetimeFigureOut">
              <a:rPr lang="en-GB" smtClean="0"/>
              <a:pPr/>
              <a:t>13/12/2011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0570741-0A4C-4C65-87FB-ECB29A51A3D9}"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3E0D678-471F-4A13-A716-01CA66A58031}" type="datetimeFigureOut">
              <a:rPr lang="en-GB" smtClean="0"/>
              <a:pPr/>
              <a:t>13/12/2011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0570741-0A4C-4C65-87FB-ECB29A51A3D9}"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3E0D678-471F-4A13-A716-01CA66A58031}" type="datetimeFigureOut">
              <a:rPr lang="en-GB" smtClean="0"/>
              <a:pPr/>
              <a:t>13/12/2011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0570741-0A4C-4C65-87FB-ECB29A51A3D9}"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3E0D678-471F-4A13-A716-01CA66A58031}" type="datetimeFigureOut">
              <a:rPr lang="en-GB" smtClean="0"/>
              <a:pPr/>
              <a:t>13/12/2011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0570741-0A4C-4C65-87FB-ECB29A51A3D9}"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93E0D678-471F-4A13-A716-01CA66A58031}" type="datetimeFigureOut">
              <a:rPr lang="en-GB" smtClean="0"/>
              <a:pPr/>
              <a:t>13/12/2011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0570741-0A4C-4C65-87FB-ECB29A51A3D9}"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93E0D678-471F-4A13-A716-01CA66A58031}" type="datetimeFigureOut">
              <a:rPr lang="en-GB" smtClean="0"/>
              <a:pPr/>
              <a:t>13/12/2011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0570741-0A4C-4C65-87FB-ECB29A51A3D9}"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93E0D678-471F-4A13-A716-01CA66A58031}" type="datetimeFigureOut">
              <a:rPr lang="en-GB" smtClean="0"/>
              <a:pPr/>
              <a:t>13/12/2011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0570741-0A4C-4C65-87FB-ECB29A51A3D9}"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E0D678-471F-4A13-A716-01CA66A58031}" type="datetimeFigureOut">
              <a:rPr lang="en-GB" smtClean="0"/>
              <a:pPr/>
              <a:t>13/12/2011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0570741-0A4C-4C65-87FB-ECB29A51A3D9}"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3E0D678-471F-4A13-A716-01CA66A58031}" type="datetimeFigureOut">
              <a:rPr lang="en-GB" smtClean="0"/>
              <a:pPr/>
              <a:t>13/12/2011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0570741-0A4C-4C65-87FB-ECB29A51A3D9}"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3E0D678-471F-4A13-A716-01CA66A58031}" type="datetimeFigureOut">
              <a:rPr lang="en-GB" smtClean="0"/>
              <a:pPr/>
              <a:t>13/12/2011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0570741-0A4C-4C65-87FB-ECB29A51A3D9}"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E0D678-471F-4A13-A716-01CA66A58031}" type="datetimeFigureOut">
              <a:rPr lang="en-GB" smtClean="0"/>
              <a:pPr/>
              <a:t>13/12/2011</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570741-0A4C-4C65-87FB-ECB29A51A3D9}"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8.gif"/></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latin typeface="Berlin Sans FB Demi" pitchFamily="34" charset="0"/>
              </a:rPr>
              <a:t>MacIntyre and Anscombe: Two Modern Virtue Ethicists</a:t>
            </a:r>
            <a:endParaRPr lang="en-GB" dirty="0">
              <a:latin typeface="Berlin Sans FB Demi" pitchFamily="34" charset="0"/>
            </a:endParaRPr>
          </a:p>
        </p:txBody>
      </p:sp>
      <p:sp>
        <p:nvSpPr>
          <p:cNvPr id="3" name="Subtitle 2"/>
          <p:cNvSpPr>
            <a:spLocks noGrp="1"/>
          </p:cNvSpPr>
          <p:nvPr>
            <p:ph type="subTitle" idx="1"/>
          </p:nvPr>
        </p:nvSpPr>
        <p:spPr/>
        <p:txBody>
          <a:bodyPr/>
          <a:lstStyle/>
          <a:p>
            <a:endParaRPr lang="en-GB"/>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ristotle.jpg"/>
          <p:cNvPicPr>
            <a:picLocks noChangeAspect="1"/>
          </p:cNvPicPr>
          <p:nvPr/>
        </p:nvPicPr>
        <p:blipFill>
          <a:blip r:embed="rId2" cstate="print"/>
          <a:stretch>
            <a:fillRect/>
          </a:stretch>
        </p:blipFill>
        <p:spPr>
          <a:xfrm>
            <a:off x="6935404" y="0"/>
            <a:ext cx="2208596" cy="2650315"/>
          </a:xfrm>
          <a:prstGeom prst="rect">
            <a:avLst/>
          </a:prstGeom>
        </p:spPr>
      </p:pic>
      <p:pic>
        <p:nvPicPr>
          <p:cNvPr id="4" name="Picture 3" descr="socrates.gif"/>
          <p:cNvPicPr>
            <a:picLocks noChangeAspect="1"/>
          </p:cNvPicPr>
          <p:nvPr/>
        </p:nvPicPr>
        <p:blipFill>
          <a:blip r:embed="rId3" cstate="print"/>
          <a:stretch>
            <a:fillRect/>
          </a:stretch>
        </p:blipFill>
        <p:spPr>
          <a:xfrm>
            <a:off x="5643570" y="0"/>
            <a:ext cx="1513386" cy="2254055"/>
          </a:xfrm>
          <a:prstGeom prst="rect">
            <a:avLst/>
          </a:prstGeom>
        </p:spPr>
      </p:pic>
      <p:pic>
        <p:nvPicPr>
          <p:cNvPr id="6" name="Picture 5" descr="plato_1_lg.gif"/>
          <p:cNvPicPr>
            <a:picLocks noChangeAspect="1"/>
          </p:cNvPicPr>
          <p:nvPr/>
        </p:nvPicPr>
        <p:blipFill>
          <a:blip r:embed="rId4" cstate="print"/>
          <a:stretch>
            <a:fillRect/>
          </a:stretch>
        </p:blipFill>
        <p:spPr>
          <a:xfrm>
            <a:off x="7140732" y="1857364"/>
            <a:ext cx="2003268" cy="2419304"/>
          </a:xfrm>
          <a:prstGeom prst="rect">
            <a:avLst/>
          </a:prstGeom>
        </p:spPr>
      </p:pic>
      <p:sp>
        <p:nvSpPr>
          <p:cNvPr id="2" name="Title 1"/>
          <p:cNvSpPr>
            <a:spLocks noGrp="1"/>
          </p:cNvSpPr>
          <p:nvPr>
            <p:ph type="title"/>
          </p:nvPr>
        </p:nvSpPr>
        <p:spPr>
          <a:xfrm>
            <a:off x="428596" y="0"/>
            <a:ext cx="7239000" cy="1143000"/>
          </a:xfrm>
        </p:spPr>
        <p:txBody>
          <a:bodyPr/>
          <a:lstStyle/>
          <a:p>
            <a:r>
              <a:rPr lang="en-GB" dirty="0" smtClean="0"/>
              <a:t>Athenian virtues</a:t>
            </a:r>
            <a:endParaRPr lang="en-GB" dirty="0"/>
          </a:p>
        </p:txBody>
      </p:sp>
      <p:sp>
        <p:nvSpPr>
          <p:cNvPr id="3" name="Content Placeholder 2"/>
          <p:cNvSpPr>
            <a:spLocks noGrp="1"/>
          </p:cNvSpPr>
          <p:nvPr>
            <p:ph idx="1"/>
          </p:nvPr>
        </p:nvSpPr>
        <p:spPr>
          <a:xfrm>
            <a:off x="500034" y="1571612"/>
            <a:ext cx="7239000" cy="4989196"/>
          </a:xfrm>
          <a:prstGeom prst="snip1Rect">
            <a:avLst/>
          </a:prstGeom>
          <a:ln/>
        </p:spPr>
        <p:style>
          <a:lnRef idx="2">
            <a:schemeClr val="dk1"/>
          </a:lnRef>
          <a:fillRef idx="1">
            <a:schemeClr val="lt1"/>
          </a:fillRef>
          <a:effectRef idx="0">
            <a:schemeClr val="dk1"/>
          </a:effectRef>
          <a:fontRef idx="minor">
            <a:schemeClr val="dk1"/>
          </a:fontRef>
        </p:style>
        <p:txBody>
          <a:bodyPr>
            <a:normAutofit fontScale="62500" lnSpcReduction="20000"/>
          </a:bodyPr>
          <a:lstStyle/>
          <a:p>
            <a:r>
              <a:rPr lang="en-GB" dirty="0" smtClean="0"/>
              <a:t>Eventually, As cities (the </a:t>
            </a:r>
            <a:r>
              <a:rPr lang="en-GB" b="1" i="1" dirty="0" smtClean="0"/>
              <a:t>polis</a:t>
            </a:r>
            <a:r>
              <a:rPr lang="en-GB" dirty="0" smtClean="0"/>
              <a:t>) developed, life slowly became more civilized. </a:t>
            </a:r>
          </a:p>
          <a:p>
            <a:r>
              <a:rPr lang="en-GB" dirty="0" smtClean="0"/>
              <a:t>Aristotle developed his theory of virtues for the city of Athens and his virtues became known as the </a:t>
            </a:r>
            <a:r>
              <a:rPr lang="en-GB" b="1" dirty="0" smtClean="0"/>
              <a:t>Athenian Virtues</a:t>
            </a:r>
            <a:r>
              <a:rPr lang="en-GB" dirty="0" smtClean="0"/>
              <a:t>. They were (briefly) as follows: </a:t>
            </a:r>
          </a:p>
          <a:p>
            <a:pPr lvl="1"/>
            <a:r>
              <a:rPr lang="en-GB" dirty="0" smtClean="0"/>
              <a:t>Courage</a:t>
            </a:r>
          </a:p>
          <a:p>
            <a:pPr lvl="1"/>
            <a:r>
              <a:rPr lang="en-GB" dirty="0" smtClean="0"/>
              <a:t>Friendship</a:t>
            </a:r>
          </a:p>
          <a:p>
            <a:pPr lvl="1"/>
            <a:r>
              <a:rPr lang="en-GB" dirty="0" smtClean="0"/>
              <a:t>Justice: retributive (getting what you deserve) and distributive (making sure that the goods of society are fairly distributed)</a:t>
            </a:r>
          </a:p>
          <a:p>
            <a:pPr lvl="1"/>
            <a:r>
              <a:rPr lang="en-GB" dirty="0" smtClean="0"/>
              <a:t>Temperance</a:t>
            </a:r>
          </a:p>
          <a:p>
            <a:pPr lvl="1"/>
            <a:r>
              <a:rPr lang="en-GB" dirty="0" smtClean="0"/>
              <a:t>Wisdom</a:t>
            </a:r>
          </a:p>
          <a:p>
            <a:r>
              <a:rPr lang="en-GB" dirty="0" smtClean="0"/>
              <a:t>The emphasis on strength and cunning, needed in time of war, was gone. </a:t>
            </a:r>
          </a:p>
          <a:p>
            <a:r>
              <a:rPr lang="en-GB" b="1" dirty="0" smtClean="0"/>
              <a:t>Macintyre argued that the Athenian virtues of Aristotle were the most complete.</a:t>
            </a:r>
            <a:endParaRPr lang="en-GB" b="1"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13"/>
          <p:cNvGrpSpPr/>
          <p:nvPr/>
        </p:nvGrpSpPr>
        <p:grpSpPr>
          <a:xfrm>
            <a:off x="0" y="0"/>
            <a:ext cx="9144000" cy="6858000"/>
            <a:chOff x="0" y="857232"/>
            <a:chExt cx="9144000" cy="6000768"/>
          </a:xfrm>
        </p:grpSpPr>
        <p:grpSp>
          <p:nvGrpSpPr>
            <p:cNvPr id="8" name="Group 8"/>
            <p:cNvGrpSpPr/>
            <p:nvPr/>
          </p:nvGrpSpPr>
          <p:grpSpPr>
            <a:xfrm>
              <a:off x="0" y="3857625"/>
              <a:ext cx="9144000" cy="3000375"/>
              <a:chOff x="571472" y="3857625"/>
              <a:chExt cx="8572528" cy="3000375"/>
            </a:xfrm>
          </p:grpSpPr>
          <p:pic>
            <p:nvPicPr>
              <p:cNvPr id="5" name="Picture 4" descr="questions.jpg"/>
              <p:cNvPicPr>
                <a:picLocks noChangeAspect="1"/>
              </p:cNvPicPr>
              <p:nvPr/>
            </p:nvPicPr>
            <p:blipFill>
              <a:blip r:embed="rId2" cstate="print"/>
              <a:stretch>
                <a:fillRect/>
              </a:stretch>
            </p:blipFill>
            <p:spPr>
              <a:xfrm>
                <a:off x="6286500" y="3857625"/>
                <a:ext cx="2857500" cy="3000375"/>
              </a:xfrm>
              <a:prstGeom prst="rect">
                <a:avLst/>
              </a:prstGeom>
            </p:spPr>
          </p:pic>
          <p:pic>
            <p:nvPicPr>
              <p:cNvPr id="6" name="Picture 5" descr="questions.jpg"/>
              <p:cNvPicPr>
                <a:picLocks noChangeAspect="1"/>
              </p:cNvPicPr>
              <p:nvPr/>
            </p:nvPicPr>
            <p:blipFill>
              <a:blip r:embed="rId2" cstate="print"/>
              <a:stretch>
                <a:fillRect/>
              </a:stretch>
            </p:blipFill>
            <p:spPr>
              <a:xfrm>
                <a:off x="3428992" y="3857625"/>
                <a:ext cx="2857500" cy="3000375"/>
              </a:xfrm>
              <a:prstGeom prst="rect">
                <a:avLst/>
              </a:prstGeom>
            </p:spPr>
          </p:pic>
          <p:pic>
            <p:nvPicPr>
              <p:cNvPr id="7" name="Picture 6" descr="questions.jpg"/>
              <p:cNvPicPr>
                <a:picLocks noChangeAspect="1"/>
              </p:cNvPicPr>
              <p:nvPr/>
            </p:nvPicPr>
            <p:blipFill>
              <a:blip r:embed="rId2" cstate="print"/>
              <a:stretch>
                <a:fillRect/>
              </a:stretch>
            </p:blipFill>
            <p:spPr>
              <a:xfrm>
                <a:off x="571472" y="3857625"/>
                <a:ext cx="2857500" cy="3000375"/>
              </a:xfrm>
              <a:prstGeom prst="rect">
                <a:avLst/>
              </a:prstGeom>
            </p:spPr>
          </p:pic>
        </p:grpSp>
        <p:grpSp>
          <p:nvGrpSpPr>
            <p:cNvPr id="9" name="Group 9"/>
            <p:cNvGrpSpPr/>
            <p:nvPr/>
          </p:nvGrpSpPr>
          <p:grpSpPr>
            <a:xfrm>
              <a:off x="0" y="857232"/>
              <a:ext cx="9144000" cy="3000375"/>
              <a:chOff x="571472" y="3857625"/>
              <a:chExt cx="8572528" cy="3000375"/>
            </a:xfrm>
          </p:grpSpPr>
          <p:pic>
            <p:nvPicPr>
              <p:cNvPr id="11" name="Picture 10" descr="questions.jpg"/>
              <p:cNvPicPr>
                <a:picLocks noChangeAspect="1"/>
              </p:cNvPicPr>
              <p:nvPr/>
            </p:nvPicPr>
            <p:blipFill>
              <a:blip r:embed="rId2" cstate="print"/>
              <a:stretch>
                <a:fillRect/>
              </a:stretch>
            </p:blipFill>
            <p:spPr>
              <a:xfrm>
                <a:off x="6286500" y="3857625"/>
                <a:ext cx="2857500" cy="3000375"/>
              </a:xfrm>
              <a:prstGeom prst="rect">
                <a:avLst/>
              </a:prstGeom>
            </p:spPr>
          </p:pic>
          <p:pic>
            <p:nvPicPr>
              <p:cNvPr id="12" name="Picture 11" descr="questions.jpg"/>
              <p:cNvPicPr>
                <a:picLocks noChangeAspect="1"/>
              </p:cNvPicPr>
              <p:nvPr/>
            </p:nvPicPr>
            <p:blipFill>
              <a:blip r:embed="rId2" cstate="print"/>
              <a:stretch>
                <a:fillRect/>
              </a:stretch>
            </p:blipFill>
            <p:spPr>
              <a:xfrm>
                <a:off x="3428992" y="3857625"/>
                <a:ext cx="2857500" cy="3000375"/>
              </a:xfrm>
              <a:prstGeom prst="rect">
                <a:avLst/>
              </a:prstGeom>
            </p:spPr>
          </p:pic>
          <p:pic>
            <p:nvPicPr>
              <p:cNvPr id="13" name="Picture 12" descr="questions.jpg"/>
              <p:cNvPicPr>
                <a:picLocks noChangeAspect="1"/>
              </p:cNvPicPr>
              <p:nvPr/>
            </p:nvPicPr>
            <p:blipFill>
              <a:blip r:embed="rId2" cstate="print"/>
              <a:stretch>
                <a:fillRect/>
              </a:stretch>
            </p:blipFill>
            <p:spPr>
              <a:xfrm>
                <a:off x="571472" y="3857625"/>
                <a:ext cx="2857500" cy="3000375"/>
              </a:xfrm>
              <a:prstGeom prst="rect">
                <a:avLst/>
              </a:prstGeom>
            </p:spPr>
          </p:pic>
        </p:grpSp>
      </p:grpSp>
      <p:sp>
        <p:nvSpPr>
          <p:cNvPr id="2" name="Title 1"/>
          <p:cNvSpPr>
            <a:spLocks noGrp="1"/>
          </p:cNvSpPr>
          <p:nvPr>
            <p:ph type="title"/>
          </p:nvPr>
        </p:nvSpPr>
        <p:spPr>
          <a:xfrm>
            <a:off x="1142976" y="357166"/>
            <a:ext cx="7000924" cy="857256"/>
          </a:xfrm>
          <a:prstGeom prst="roundRect">
            <a:avLst/>
          </a:prstGeom>
          <a:solidFill>
            <a:schemeClr val="bg1"/>
          </a:solidFill>
          <a:ln w="38100">
            <a:solidFill>
              <a:schemeClr val="tx1"/>
            </a:solidFill>
          </a:ln>
        </p:spPr>
        <p:txBody>
          <a:bodyPr/>
          <a:lstStyle/>
          <a:p>
            <a:pPr algn="ctr"/>
            <a:r>
              <a:rPr lang="en-GB" dirty="0" smtClean="0"/>
              <a:t>The problem</a:t>
            </a:r>
            <a:endParaRPr lang="en-GB" dirty="0"/>
          </a:p>
        </p:txBody>
      </p:sp>
      <p:sp>
        <p:nvSpPr>
          <p:cNvPr id="3" name="Content Placeholder 2"/>
          <p:cNvSpPr>
            <a:spLocks noGrp="1"/>
          </p:cNvSpPr>
          <p:nvPr>
            <p:ph idx="1"/>
          </p:nvPr>
        </p:nvSpPr>
        <p:spPr>
          <a:xfrm>
            <a:off x="928662" y="1571612"/>
            <a:ext cx="7239000" cy="4846320"/>
          </a:xfrm>
          <a:prstGeom prst="roundRect">
            <a:avLst/>
          </a:prstGeom>
        </p:spPr>
        <p:style>
          <a:lnRef idx="2">
            <a:schemeClr val="dk1"/>
          </a:lnRef>
          <a:fillRef idx="1">
            <a:schemeClr val="lt1"/>
          </a:fillRef>
          <a:effectRef idx="0">
            <a:schemeClr val="dk1"/>
          </a:effectRef>
          <a:fontRef idx="minor">
            <a:schemeClr val="dk1"/>
          </a:fontRef>
        </p:style>
        <p:txBody>
          <a:bodyPr>
            <a:normAutofit fontScale="92500"/>
          </a:bodyPr>
          <a:lstStyle/>
          <a:p>
            <a:r>
              <a:rPr lang="en-GB" dirty="0" smtClean="0"/>
              <a:t>For Macintyre, the problems with ethics began during the </a:t>
            </a:r>
            <a:r>
              <a:rPr lang="en-GB" b="1" dirty="0" smtClean="0"/>
              <a:t>Enlightenment</a:t>
            </a:r>
            <a:r>
              <a:rPr lang="en-GB" dirty="0" smtClean="0"/>
              <a:t>, a period of time during the 17</a:t>
            </a:r>
            <a:r>
              <a:rPr lang="en-GB" baseline="30000" dirty="0" smtClean="0"/>
              <a:t>th</a:t>
            </a:r>
            <a:r>
              <a:rPr lang="en-GB" dirty="0" smtClean="0"/>
              <a:t> and 18</a:t>
            </a:r>
            <a:r>
              <a:rPr lang="en-GB" baseline="30000" dirty="0" smtClean="0"/>
              <a:t>th</a:t>
            </a:r>
            <a:r>
              <a:rPr lang="en-GB" dirty="0" smtClean="0"/>
              <a:t> Centuries when Science became more important for discovering truth.</a:t>
            </a:r>
          </a:p>
          <a:p>
            <a:r>
              <a:rPr lang="en-GB" dirty="0" smtClean="0"/>
              <a:t> It was thought that a single, rational cause for morality could be discovered and thinkers such as Hume and Kant attempted to do this.</a:t>
            </a:r>
          </a:p>
          <a:p>
            <a:endParaRPr lang="en-GB"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virtues</a:t>
            </a:r>
            <a:endParaRPr lang="en-GB" dirty="0"/>
          </a:p>
        </p:txBody>
      </p:sp>
      <p:pic>
        <p:nvPicPr>
          <p:cNvPr id="4" name="Picture 3" descr="IMG_0128.jpg"/>
          <p:cNvPicPr>
            <a:picLocks noChangeAspect="1"/>
          </p:cNvPicPr>
          <p:nvPr/>
        </p:nvPicPr>
        <p:blipFill>
          <a:blip r:embed="rId2" cstate="print"/>
          <a:stretch>
            <a:fillRect/>
          </a:stretch>
        </p:blipFill>
        <p:spPr>
          <a:xfrm>
            <a:off x="5715003" y="0"/>
            <a:ext cx="3428997" cy="2571748"/>
          </a:xfrm>
          <a:prstGeom prst="rect">
            <a:avLst/>
          </a:prstGeom>
        </p:spPr>
      </p:pic>
      <p:sp>
        <p:nvSpPr>
          <p:cNvPr id="3" name="Content Placeholder 2"/>
          <p:cNvSpPr>
            <a:spLocks noGrp="1"/>
          </p:cNvSpPr>
          <p:nvPr>
            <p:ph idx="1"/>
          </p:nvPr>
        </p:nvSpPr>
        <p:spPr>
          <a:xfrm>
            <a:off x="428596" y="1785926"/>
            <a:ext cx="7429552" cy="4846320"/>
          </a:xfrm>
          <a:prstGeom prst="snip1Rect">
            <a:avLst/>
          </a:prstGeom>
          <a:solidFill>
            <a:schemeClr val="bg1">
              <a:lumMod val="95000"/>
            </a:schemeClr>
          </a:solidFill>
        </p:spPr>
        <p:txBody>
          <a:bodyPr>
            <a:normAutofit fontScale="77500" lnSpcReduction="20000"/>
          </a:bodyPr>
          <a:lstStyle/>
          <a:p>
            <a:pPr>
              <a:spcAft>
                <a:spcPts val="1200"/>
              </a:spcAft>
            </a:pPr>
            <a:r>
              <a:rPr lang="en-GB" dirty="0" smtClean="0"/>
              <a:t>Macintyre realised that whilst the theorists in universities were trying to work morality out, society still needed virtuous people in everyday life</a:t>
            </a:r>
          </a:p>
          <a:p>
            <a:pPr>
              <a:spcAft>
                <a:spcPts val="1200"/>
              </a:spcAft>
            </a:pPr>
            <a:r>
              <a:rPr lang="en-GB" dirty="0" smtClean="0"/>
              <a:t>people who run jumble sales to raise money for the local hospital for example. </a:t>
            </a:r>
          </a:p>
          <a:p>
            <a:pPr>
              <a:spcAft>
                <a:spcPts val="1200"/>
              </a:spcAft>
            </a:pPr>
            <a:r>
              <a:rPr lang="en-GB" dirty="0" smtClean="0"/>
              <a:t>Macintyre argued that despite the theories of people like Kant and Hume, the virtues have lived on. </a:t>
            </a:r>
          </a:p>
          <a:p>
            <a:pPr>
              <a:spcAft>
                <a:spcPts val="1200"/>
              </a:spcAft>
            </a:pPr>
            <a:r>
              <a:rPr lang="en-GB" dirty="0" smtClean="0"/>
              <a:t>What’s more, society </a:t>
            </a:r>
            <a:r>
              <a:rPr lang="en-GB" b="1" i="1" dirty="0" smtClean="0"/>
              <a:t>depends</a:t>
            </a:r>
            <a:r>
              <a:rPr lang="en-GB" i="1" dirty="0" smtClean="0"/>
              <a:t> </a:t>
            </a:r>
            <a:r>
              <a:rPr lang="en-GB" dirty="0" smtClean="0"/>
              <a:t>for its very existence, upon people who exhibit the virtues.</a:t>
            </a:r>
          </a:p>
          <a:p>
            <a:pPr>
              <a:spcAft>
                <a:spcPts val="1200"/>
              </a:spcAft>
            </a:pPr>
            <a:endParaRPr lang="en-GB"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ounded Rectangle 9"/>
          <p:cNvSpPr/>
          <p:nvPr/>
        </p:nvSpPr>
        <p:spPr>
          <a:xfrm>
            <a:off x="285720" y="3929066"/>
            <a:ext cx="6572296" cy="2500330"/>
          </a:xfrm>
          <a:prstGeom prst="round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p:txBody>
          <a:bodyPr/>
          <a:lstStyle/>
          <a:p>
            <a:r>
              <a:rPr lang="en-GB" dirty="0" smtClean="0"/>
              <a:t>What was his theory then?</a:t>
            </a:r>
            <a:endParaRPr lang="en-GB" dirty="0"/>
          </a:p>
        </p:txBody>
      </p:sp>
      <p:sp>
        <p:nvSpPr>
          <p:cNvPr id="3" name="Content Placeholder 2"/>
          <p:cNvSpPr>
            <a:spLocks noGrp="1"/>
          </p:cNvSpPr>
          <p:nvPr>
            <p:ph idx="1"/>
          </p:nvPr>
        </p:nvSpPr>
        <p:spPr>
          <a:xfrm>
            <a:off x="457200" y="1609416"/>
            <a:ext cx="6472254" cy="4846320"/>
          </a:xfrm>
        </p:spPr>
        <p:txBody>
          <a:bodyPr>
            <a:normAutofit fontScale="92500" lnSpcReduction="20000"/>
          </a:bodyPr>
          <a:lstStyle/>
          <a:p>
            <a:pPr>
              <a:spcAft>
                <a:spcPts val="1200"/>
              </a:spcAft>
            </a:pPr>
            <a:r>
              <a:rPr lang="en-GB" dirty="0" smtClean="0"/>
              <a:t>Macintyre argued that living a virtuous life depended upon </a:t>
            </a:r>
          </a:p>
          <a:p>
            <a:pPr marL="514350" indent="-514350">
              <a:spcAft>
                <a:spcPts val="1200"/>
              </a:spcAft>
              <a:buFont typeface="+mj-lt"/>
              <a:buAutoNum type="arabicPeriod"/>
            </a:pPr>
            <a:r>
              <a:rPr lang="en-GB" dirty="0" smtClean="0"/>
              <a:t>getting into the habit of being moral </a:t>
            </a:r>
          </a:p>
          <a:p>
            <a:pPr marL="514350" indent="-514350">
              <a:spcAft>
                <a:spcPts val="1200"/>
              </a:spcAft>
              <a:buFont typeface="+mj-lt"/>
              <a:buAutoNum type="arabicPeriod"/>
            </a:pPr>
            <a:r>
              <a:rPr lang="en-GB" dirty="0" smtClean="0"/>
              <a:t>and of striving towards being virtuous </a:t>
            </a:r>
          </a:p>
          <a:p>
            <a:pPr>
              <a:spcAft>
                <a:spcPts val="1200"/>
              </a:spcAft>
            </a:pPr>
            <a:r>
              <a:rPr lang="en-GB" dirty="0" smtClean="0"/>
              <a:t>He argued that this can give life an overall purpose and meaning.  </a:t>
            </a:r>
          </a:p>
          <a:p>
            <a:pPr>
              <a:spcAft>
                <a:spcPts val="1200"/>
              </a:spcAft>
            </a:pPr>
            <a:r>
              <a:rPr lang="en-GB" dirty="0" smtClean="0"/>
              <a:t>The virtues for Macintyre, are any human quality which helps us to achieve the ‘goods’ in life. </a:t>
            </a:r>
            <a:endParaRPr lang="en-GB" dirty="0"/>
          </a:p>
        </p:txBody>
      </p:sp>
      <p:sp>
        <p:nvSpPr>
          <p:cNvPr id="4" name="Rounded Rectangle 3"/>
          <p:cNvSpPr/>
          <p:nvPr/>
        </p:nvSpPr>
        <p:spPr>
          <a:xfrm>
            <a:off x="7072330" y="2214554"/>
            <a:ext cx="1857388" cy="571504"/>
          </a:xfrm>
          <a:prstGeom prst="roundRect">
            <a:avLst/>
          </a:prstGeom>
          <a:solidFill>
            <a:schemeClr val="bg1">
              <a:lumMod val="95000"/>
            </a:schemeClr>
          </a:solidFill>
        </p:spPr>
        <p:style>
          <a:lnRef idx="2">
            <a:schemeClr val="dk1"/>
          </a:lnRef>
          <a:fillRef idx="1">
            <a:schemeClr val="lt1"/>
          </a:fillRef>
          <a:effectRef idx="0">
            <a:schemeClr val="dk1"/>
          </a:effectRef>
          <a:fontRef idx="minor">
            <a:schemeClr val="dk1"/>
          </a:fontRef>
        </p:style>
        <p:txBody>
          <a:bodyPr rtlCol="0" anchor="ctr"/>
          <a:lstStyle/>
          <a:p>
            <a:pPr algn="ctr"/>
            <a:r>
              <a:rPr lang="en-GB" b="1" dirty="0" smtClean="0"/>
              <a:t>HABIT</a:t>
            </a:r>
            <a:endParaRPr lang="en-GB" b="1" dirty="0"/>
          </a:p>
        </p:txBody>
      </p:sp>
      <p:sp>
        <p:nvSpPr>
          <p:cNvPr id="5" name="Rounded Rectangle 4"/>
          <p:cNvSpPr/>
          <p:nvPr/>
        </p:nvSpPr>
        <p:spPr>
          <a:xfrm>
            <a:off x="7072330" y="3643314"/>
            <a:ext cx="1857388" cy="571504"/>
          </a:xfrm>
          <a:prstGeom prst="roundRect">
            <a:avLst/>
          </a:prstGeom>
          <a:solidFill>
            <a:schemeClr val="bg1">
              <a:lumMod val="95000"/>
            </a:schemeClr>
          </a:solidFill>
        </p:spPr>
        <p:style>
          <a:lnRef idx="2">
            <a:schemeClr val="dk1"/>
          </a:lnRef>
          <a:fillRef idx="1">
            <a:schemeClr val="lt1"/>
          </a:fillRef>
          <a:effectRef idx="0">
            <a:schemeClr val="dk1"/>
          </a:effectRef>
          <a:fontRef idx="minor">
            <a:schemeClr val="dk1"/>
          </a:fontRef>
        </p:style>
        <p:txBody>
          <a:bodyPr rtlCol="0" anchor="ctr"/>
          <a:lstStyle/>
          <a:p>
            <a:pPr algn="ctr"/>
            <a:r>
              <a:rPr lang="en-GB" b="1" dirty="0" smtClean="0"/>
              <a:t>INTENTION</a:t>
            </a:r>
            <a:endParaRPr lang="en-GB" b="1" dirty="0"/>
          </a:p>
        </p:txBody>
      </p:sp>
      <p:cxnSp>
        <p:nvCxnSpPr>
          <p:cNvPr id="7" name="Straight Arrow Connector 6"/>
          <p:cNvCxnSpPr/>
          <p:nvPr/>
        </p:nvCxnSpPr>
        <p:spPr>
          <a:xfrm rot="10800000" flipV="1">
            <a:off x="6572264" y="2571744"/>
            <a:ext cx="357190" cy="285752"/>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9" name="Straight Arrow Connector 8"/>
          <p:cNvCxnSpPr>
            <a:stCxn id="3" idx="3"/>
          </p:cNvCxnSpPr>
          <p:nvPr/>
        </p:nvCxnSpPr>
        <p:spPr>
          <a:xfrm flipH="1" flipV="1">
            <a:off x="6643702" y="3714752"/>
            <a:ext cx="285752" cy="317824"/>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His virtues</a:t>
            </a:r>
            <a:endParaRPr lang="en-GB" dirty="0"/>
          </a:p>
        </p:txBody>
      </p:sp>
      <p:sp>
        <p:nvSpPr>
          <p:cNvPr id="3" name="Content Placeholder 2"/>
          <p:cNvSpPr>
            <a:spLocks noGrp="1"/>
          </p:cNvSpPr>
          <p:nvPr>
            <p:ph idx="1"/>
          </p:nvPr>
        </p:nvSpPr>
        <p:spPr>
          <a:xfrm>
            <a:off x="457200" y="1609416"/>
            <a:ext cx="7472386" cy="5034294"/>
          </a:xfrm>
        </p:spPr>
        <p:txBody>
          <a:bodyPr>
            <a:normAutofit/>
          </a:bodyPr>
          <a:lstStyle/>
          <a:p>
            <a:pPr>
              <a:spcAft>
                <a:spcPts val="1200"/>
              </a:spcAft>
            </a:pPr>
            <a:endParaRPr lang="en-GB" dirty="0"/>
          </a:p>
        </p:txBody>
      </p:sp>
      <p:sp>
        <p:nvSpPr>
          <p:cNvPr id="4" name="Rounded Rectangle 3"/>
          <p:cNvSpPr/>
          <p:nvPr/>
        </p:nvSpPr>
        <p:spPr>
          <a:xfrm>
            <a:off x="4572000" y="214290"/>
            <a:ext cx="4286280" cy="1021556"/>
          </a:xfrm>
          <a:prstGeom prst="roundRect">
            <a:avLst/>
          </a:prstGeom>
        </p:spPr>
        <p:style>
          <a:lnRef idx="2">
            <a:schemeClr val="dk1"/>
          </a:lnRef>
          <a:fillRef idx="1">
            <a:schemeClr val="lt1"/>
          </a:fillRef>
          <a:effectRef idx="0">
            <a:schemeClr val="dk1"/>
          </a:effectRef>
          <a:fontRef idx="minor">
            <a:schemeClr val="dk1"/>
          </a:fontRef>
        </p:style>
        <p:txBody>
          <a:bodyPr wrap="square">
            <a:spAutoFit/>
          </a:bodyPr>
          <a:lstStyle/>
          <a:p>
            <a:pPr lvl="0">
              <a:spcAft>
                <a:spcPts val="1200"/>
              </a:spcAft>
            </a:pPr>
            <a:r>
              <a:rPr lang="en-GB" b="1" dirty="0" smtClean="0"/>
              <a:t>Courage:</a:t>
            </a:r>
            <a:r>
              <a:rPr lang="en-GB" dirty="0" smtClean="0"/>
              <a:t> courage is very important as it helps us to face up to challenges that may come our way.</a:t>
            </a:r>
          </a:p>
        </p:txBody>
      </p:sp>
      <p:sp>
        <p:nvSpPr>
          <p:cNvPr id="5" name="Rounded Rectangle 4"/>
          <p:cNvSpPr/>
          <p:nvPr/>
        </p:nvSpPr>
        <p:spPr>
          <a:xfrm>
            <a:off x="4143372" y="1714488"/>
            <a:ext cx="3786214" cy="1634490"/>
          </a:xfrm>
          <a:prstGeom prst="roundRect">
            <a:avLst/>
          </a:prstGeom>
        </p:spPr>
        <p:style>
          <a:lnRef idx="2">
            <a:schemeClr val="dk1"/>
          </a:lnRef>
          <a:fillRef idx="1">
            <a:schemeClr val="lt1"/>
          </a:fillRef>
          <a:effectRef idx="0">
            <a:schemeClr val="dk1"/>
          </a:effectRef>
          <a:fontRef idx="minor">
            <a:schemeClr val="dk1"/>
          </a:fontRef>
        </p:style>
        <p:txBody>
          <a:bodyPr wrap="square">
            <a:spAutoFit/>
          </a:bodyPr>
          <a:lstStyle/>
          <a:p>
            <a:pPr lvl="0">
              <a:spcAft>
                <a:spcPts val="1200"/>
              </a:spcAft>
            </a:pPr>
            <a:r>
              <a:rPr lang="en-GB" b="1" dirty="0" smtClean="0"/>
              <a:t>Justice:</a:t>
            </a:r>
            <a:r>
              <a:rPr lang="en-GB" dirty="0" smtClean="0"/>
              <a:t> this is a very important virtue. Justice is fairness and it is the art of giving someone what they deserve or merit. To be unjust is to be unfair.</a:t>
            </a:r>
          </a:p>
        </p:txBody>
      </p:sp>
      <p:sp>
        <p:nvSpPr>
          <p:cNvPr id="6" name="Rounded Rectangle 5"/>
          <p:cNvSpPr/>
          <p:nvPr/>
        </p:nvSpPr>
        <p:spPr>
          <a:xfrm>
            <a:off x="4500562" y="5357826"/>
            <a:ext cx="3500462" cy="1021556"/>
          </a:xfrm>
          <a:prstGeom prst="roundRect">
            <a:avLst/>
          </a:prstGeom>
        </p:spPr>
        <p:style>
          <a:lnRef idx="2">
            <a:schemeClr val="dk1"/>
          </a:lnRef>
          <a:fillRef idx="1">
            <a:schemeClr val="lt1"/>
          </a:fillRef>
          <a:effectRef idx="0">
            <a:schemeClr val="dk1"/>
          </a:effectRef>
          <a:fontRef idx="minor">
            <a:schemeClr val="dk1"/>
          </a:fontRef>
        </p:style>
        <p:txBody>
          <a:bodyPr wrap="square">
            <a:spAutoFit/>
          </a:bodyPr>
          <a:lstStyle/>
          <a:p>
            <a:pPr lvl="0">
              <a:spcAft>
                <a:spcPts val="1200"/>
              </a:spcAft>
            </a:pPr>
            <a:r>
              <a:rPr lang="en-GB" b="1" dirty="0" smtClean="0"/>
              <a:t>Temperance:</a:t>
            </a:r>
            <a:r>
              <a:rPr lang="en-GB" dirty="0" smtClean="0"/>
              <a:t> this prevents us from acting rashly; losing our temper for example.</a:t>
            </a:r>
          </a:p>
        </p:txBody>
      </p:sp>
      <p:sp>
        <p:nvSpPr>
          <p:cNvPr id="7" name="Rounded Rectangle 6"/>
          <p:cNvSpPr/>
          <p:nvPr/>
        </p:nvSpPr>
        <p:spPr>
          <a:xfrm>
            <a:off x="214282" y="1714488"/>
            <a:ext cx="3714776" cy="2230398"/>
          </a:xfrm>
          <a:prstGeom prst="roundRect">
            <a:avLst/>
          </a:prstGeom>
        </p:spPr>
        <p:style>
          <a:lnRef idx="2">
            <a:schemeClr val="dk1"/>
          </a:lnRef>
          <a:fillRef idx="1">
            <a:schemeClr val="lt1"/>
          </a:fillRef>
          <a:effectRef idx="0">
            <a:schemeClr val="dk1"/>
          </a:effectRef>
          <a:fontRef idx="minor">
            <a:schemeClr val="dk1"/>
          </a:fontRef>
        </p:style>
        <p:txBody>
          <a:bodyPr wrap="square">
            <a:spAutoFit/>
          </a:bodyPr>
          <a:lstStyle/>
          <a:p>
            <a:pPr lvl="0">
              <a:spcAft>
                <a:spcPts val="1200"/>
              </a:spcAft>
            </a:pPr>
            <a:r>
              <a:rPr lang="en-GB" sz="2500" b="1" dirty="0" smtClean="0"/>
              <a:t>Wisdom:</a:t>
            </a:r>
            <a:r>
              <a:rPr lang="en-GB" sz="2500" dirty="0" smtClean="0"/>
              <a:t> this is not knowledge: it is the ability to know how to act in the right way in particular situations.</a:t>
            </a:r>
          </a:p>
        </p:txBody>
      </p:sp>
      <p:sp>
        <p:nvSpPr>
          <p:cNvPr id="8" name="Rounded Rectangle 7"/>
          <p:cNvSpPr/>
          <p:nvPr/>
        </p:nvSpPr>
        <p:spPr>
          <a:xfrm>
            <a:off x="214282" y="4429132"/>
            <a:ext cx="5132606" cy="612934"/>
          </a:xfrm>
          <a:prstGeom prst="roundRect">
            <a:avLst/>
          </a:prstGeom>
        </p:spPr>
        <p:style>
          <a:lnRef idx="2">
            <a:schemeClr val="dk1"/>
          </a:lnRef>
          <a:fillRef idx="1">
            <a:schemeClr val="lt1"/>
          </a:fillRef>
          <a:effectRef idx="0">
            <a:schemeClr val="dk1"/>
          </a:effectRef>
          <a:fontRef idx="minor">
            <a:schemeClr val="dk1"/>
          </a:fontRef>
        </p:style>
        <p:txBody>
          <a:bodyPr wrap="none">
            <a:spAutoFit/>
          </a:bodyPr>
          <a:lstStyle/>
          <a:p>
            <a:pPr lvl="0">
              <a:spcAft>
                <a:spcPts val="1200"/>
              </a:spcAft>
            </a:pPr>
            <a:r>
              <a:rPr lang="en-GB" sz="3000" b="1" dirty="0" smtClean="0"/>
              <a:t>Industriousness:</a:t>
            </a:r>
            <a:r>
              <a:rPr lang="en-GB" sz="3000" dirty="0" smtClean="0"/>
              <a:t> hard work.</a:t>
            </a:r>
          </a:p>
        </p:txBody>
      </p:sp>
      <p:sp>
        <p:nvSpPr>
          <p:cNvPr id="9" name="Rounded Rectangle 8"/>
          <p:cNvSpPr/>
          <p:nvPr/>
        </p:nvSpPr>
        <p:spPr>
          <a:xfrm>
            <a:off x="6215042" y="3643314"/>
            <a:ext cx="2928958" cy="1123712"/>
          </a:xfrm>
          <a:prstGeom prst="roundRect">
            <a:avLst/>
          </a:prstGeom>
        </p:spPr>
        <p:style>
          <a:lnRef idx="2">
            <a:schemeClr val="dk1"/>
          </a:lnRef>
          <a:fillRef idx="1">
            <a:schemeClr val="lt1"/>
          </a:fillRef>
          <a:effectRef idx="0">
            <a:schemeClr val="dk1"/>
          </a:effectRef>
          <a:fontRef idx="minor">
            <a:schemeClr val="dk1"/>
          </a:fontRef>
        </p:style>
        <p:txBody>
          <a:bodyPr wrap="square">
            <a:spAutoFit/>
          </a:bodyPr>
          <a:lstStyle/>
          <a:p>
            <a:pPr lvl="0">
              <a:spcAft>
                <a:spcPts val="1200"/>
              </a:spcAft>
            </a:pPr>
            <a:r>
              <a:rPr lang="en-GB" sz="3000" b="1" dirty="0" smtClean="0"/>
              <a:t>Hope:</a:t>
            </a:r>
            <a:r>
              <a:rPr lang="en-GB" sz="3000" dirty="0" smtClean="0"/>
              <a:t> being optimistic.</a:t>
            </a:r>
          </a:p>
        </p:txBody>
      </p:sp>
      <p:sp>
        <p:nvSpPr>
          <p:cNvPr id="10" name="Rounded Rectangle 9"/>
          <p:cNvSpPr/>
          <p:nvPr/>
        </p:nvSpPr>
        <p:spPr>
          <a:xfrm>
            <a:off x="285720" y="5500702"/>
            <a:ext cx="3372724" cy="1123712"/>
          </a:xfrm>
          <a:prstGeom prst="roundRect">
            <a:avLst/>
          </a:prstGeom>
        </p:spPr>
        <p:style>
          <a:lnRef idx="2">
            <a:schemeClr val="dk1"/>
          </a:lnRef>
          <a:fillRef idx="1">
            <a:schemeClr val="lt1"/>
          </a:fillRef>
          <a:effectRef idx="0">
            <a:schemeClr val="dk1"/>
          </a:effectRef>
          <a:fontRef idx="minor">
            <a:schemeClr val="dk1"/>
          </a:fontRef>
        </p:style>
        <p:txBody>
          <a:bodyPr wrap="none">
            <a:spAutoFit/>
          </a:bodyPr>
          <a:lstStyle/>
          <a:p>
            <a:pPr lvl="0">
              <a:spcAft>
                <a:spcPts val="1200"/>
              </a:spcAft>
            </a:pPr>
            <a:r>
              <a:rPr lang="en-GB" sz="6000" b="1" dirty="0" smtClean="0"/>
              <a:t>Patience</a:t>
            </a:r>
            <a:endParaRPr lang="en-GB" sz="6000"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285728"/>
            <a:ext cx="7239000" cy="891560"/>
          </a:xfrm>
        </p:spPr>
        <p:txBody>
          <a:bodyPr/>
          <a:lstStyle/>
          <a:p>
            <a:r>
              <a:rPr lang="en-GB" dirty="0" smtClean="0"/>
              <a:t>GOOD WILL</a:t>
            </a:r>
            <a:endParaRPr lang="en-GB" dirty="0"/>
          </a:p>
        </p:txBody>
      </p:sp>
      <p:pic>
        <p:nvPicPr>
          <p:cNvPr id="4" name="Picture 3" descr="gwlogo.jpg"/>
          <p:cNvPicPr>
            <a:picLocks noChangeAspect="1"/>
          </p:cNvPicPr>
          <p:nvPr/>
        </p:nvPicPr>
        <p:blipFill>
          <a:blip r:embed="rId2" cstate="print"/>
          <a:stretch>
            <a:fillRect/>
          </a:stretch>
        </p:blipFill>
        <p:spPr>
          <a:xfrm>
            <a:off x="6715140" y="0"/>
            <a:ext cx="2428860" cy="2966498"/>
          </a:xfrm>
          <a:prstGeom prst="rect">
            <a:avLst/>
          </a:prstGeom>
        </p:spPr>
      </p:pic>
      <p:sp>
        <p:nvSpPr>
          <p:cNvPr id="3" name="Content Placeholder 2"/>
          <p:cNvSpPr>
            <a:spLocks noGrp="1"/>
          </p:cNvSpPr>
          <p:nvPr>
            <p:ph idx="1"/>
          </p:nvPr>
        </p:nvSpPr>
        <p:spPr>
          <a:xfrm>
            <a:off x="214282" y="1571612"/>
            <a:ext cx="6715172" cy="4846320"/>
          </a:xfrm>
          <a:prstGeom prst="roundRect">
            <a:avLst/>
          </a:prstGeom>
          <a:solidFill>
            <a:schemeClr val="bg1">
              <a:lumMod val="95000"/>
            </a:schemeClr>
          </a:solidFill>
          <a:ln>
            <a:noFill/>
          </a:ln>
        </p:spPr>
        <p:style>
          <a:lnRef idx="2">
            <a:schemeClr val="dk1"/>
          </a:lnRef>
          <a:fillRef idx="1">
            <a:schemeClr val="lt1"/>
          </a:fillRef>
          <a:effectRef idx="0">
            <a:schemeClr val="dk1"/>
          </a:effectRef>
          <a:fontRef idx="minor">
            <a:schemeClr val="dk1"/>
          </a:fontRef>
        </p:style>
        <p:txBody>
          <a:bodyPr>
            <a:normAutofit/>
          </a:bodyPr>
          <a:lstStyle/>
          <a:p>
            <a:pPr>
              <a:spcAft>
                <a:spcPts val="1200"/>
              </a:spcAft>
            </a:pPr>
            <a:r>
              <a:rPr lang="en-GB" dirty="0" smtClean="0"/>
              <a:t>Underneath the virtues must be the </a:t>
            </a:r>
            <a:r>
              <a:rPr lang="en-GB" b="1" dirty="0" smtClean="0"/>
              <a:t>good will</a:t>
            </a:r>
            <a:r>
              <a:rPr lang="en-GB" dirty="0" smtClean="0"/>
              <a:t> of the person. </a:t>
            </a:r>
          </a:p>
          <a:p>
            <a:pPr>
              <a:spcAft>
                <a:spcPts val="1200"/>
              </a:spcAft>
            </a:pPr>
            <a:r>
              <a:rPr lang="en-GB" dirty="0" smtClean="0"/>
              <a:t>To be virtuous, one must desire to do virtuous things, rather than do them involuntarily. </a:t>
            </a:r>
          </a:p>
          <a:p>
            <a:pPr>
              <a:spcAft>
                <a:spcPts val="1200"/>
              </a:spcAft>
            </a:pPr>
            <a:r>
              <a:rPr lang="en-GB" dirty="0" smtClean="0"/>
              <a:t>An act is not virtuous if it is not intended.</a:t>
            </a:r>
          </a:p>
          <a:p>
            <a:pPr>
              <a:spcAft>
                <a:spcPts val="1200"/>
              </a:spcAft>
            </a:pPr>
            <a:endParaRPr lang="en-GB" dirty="0"/>
          </a:p>
        </p:txBody>
      </p:sp>
      <p:sp>
        <p:nvSpPr>
          <p:cNvPr id="5" name="Rounded Rectangle 4"/>
          <p:cNvSpPr/>
          <p:nvPr/>
        </p:nvSpPr>
        <p:spPr>
          <a:xfrm>
            <a:off x="5786446" y="5072074"/>
            <a:ext cx="3071834" cy="1785926"/>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sz="4000" b="1" dirty="0" smtClean="0"/>
              <a:t>Is this similar to Aristotle?</a:t>
            </a:r>
            <a:endParaRPr lang="en-GB" sz="4000" b="1"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285720" y="3071810"/>
            <a:ext cx="7429552" cy="1714512"/>
          </a:xfrm>
          <a:prstGeom prst="round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p:txBody>
          <a:bodyPr>
            <a:normAutofit/>
          </a:bodyPr>
          <a:lstStyle/>
          <a:p>
            <a:r>
              <a:rPr lang="en-GB" dirty="0" smtClean="0"/>
              <a:t>Internal and external goods</a:t>
            </a:r>
            <a:endParaRPr lang="en-GB" dirty="0"/>
          </a:p>
        </p:txBody>
      </p:sp>
      <p:sp>
        <p:nvSpPr>
          <p:cNvPr id="3" name="Content Placeholder 2"/>
          <p:cNvSpPr>
            <a:spLocks noGrp="1"/>
          </p:cNvSpPr>
          <p:nvPr>
            <p:ph idx="1"/>
          </p:nvPr>
        </p:nvSpPr>
        <p:spPr>
          <a:xfrm>
            <a:off x="500034" y="1643050"/>
            <a:ext cx="7239000" cy="4846320"/>
          </a:xfrm>
        </p:spPr>
        <p:txBody>
          <a:bodyPr>
            <a:normAutofit fontScale="92500" lnSpcReduction="20000"/>
          </a:bodyPr>
          <a:lstStyle/>
          <a:p>
            <a:pPr>
              <a:spcAft>
                <a:spcPts val="1200"/>
              </a:spcAft>
            </a:pPr>
            <a:r>
              <a:rPr lang="en-GB" dirty="0" smtClean="0"/>
              <a:t> Macintyre also used the idea of </a:t>
            </a:r>
            <a:r>
              <a:rPr lang="en-GB" b="1" dirty="0" smtClean="0"/>
              <a:t>internal </a:t>
            </a:r>
            <a:r>
              <a:rPr lang="en-GB" dirty="0" smtClean="0"/>
              <a:t>and </a:t>
            </a:r>
            <a:r>
              <a:rPr lang="en-GB" b="1" dirty="0" smtClean="0"/>
              <a:t>external </a:t>
            </a:r>
            <a:r>
              <a:rPr lang="en-GB" dirty="0" smtClean="0"/>
              <a:t>goods, a version of which is seen in Natural Law. </a:t>
            </a:r>
          </a:p>
          <a:p>
            <a:pPr>
              <a:spcAft>
                <a:spcPts val="1200"/>
              </a:spcAft>
            </a:pPr>
            <a:r>
              <a:rPr lang="en-GB" dirty="0" smtClean="0"/>
              <a:t>An internal good is specific to the activity itself; for example, giving money to charity results in helping others and developing a sense of satisfaction. </a:t>
            </a:r>
          </a:p>
          <a:p>
            <a:pPr>
              <a:spcAft>
                <a:spcPts val="1200"/>
              </a:spcAft>
            </a:pPr>
            <a:r>
              <a:rPr lang="en-GB" dirty="0" smtClean="0"/>
              <a:t>It is an necessary part of what it means to do this action. </a:t>
            </a:r>
          </a:p>
          <a:p>
            <a:pPr>
              <a:spcAft>
                <a:spcPts val="1200"/>
              </a:spcAft>
            </a:pPr>
            <a:r>
              <a:rPr lang="en-GB" b="1" dirty="0" smtClean="0"/>
              <a:t>example?</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357158" y="4643446"/>
            <a:ext cx="7500990" cy="1643074"/>
          </a:xfrm>
          <a:prstGeom prst="round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p:txBody>
          <a:bodyPr>
            <a:normAutofit/>
          </a:bodyPr>
          <a:lstStyle/>
          <a:p>
            <a:r>
              <a:rPr lang="en-GB" dirty="0" smtClean="0"/>
              <a:t>Internal and external goods</a:t>
            </a:r>
            <a:endParaRPr lang="en-GB" dirty="0"/>
          </a:p>
        </p:txBody>
      </p:sp>
      <p:sp>
        <p:nvSpPr>
          <p:cNvPr id="3" name="Content Placeholder 2"/>
          <p:cNvSpPr>
            <a:spLocks noGrp="1"/>
          </p:cNvSpPr>
          <p:nvPr>
            <p:ph idx="1"/>
          </p:nvPr>
        </p:nvSpPr>
        <p:spPr/>
        <p:txBody>
          <a:bodyPr>
            <a:normAutofit fontScale="92500" lnSpcReduction="20000"/>
          </a:bodyPr>
          <a:lstStyle/>
          <a:p>
            <a:pPr>
              <a:spcAft>
                <a:spcPts val="1200"/>
              </a:spcAft>
            </a:pPr>
            <a:r>
              <a:rPr lang="en-GB" dirty="0" smtClean="0"/>
              <a:t>An external good, is a good that is not specific to the act.</a:t>
            </a:r>
          </a:p>
          <a:p>
            <a:pPr>
              <a:spcAft>
                <a:spcPts val="1200"/>
              </a:spcAft>
            </a:pPr>
            <a:r>
              <a:rPr lang="en-GB" dirty="0" smtClean="0"/>
              <a:t>It is something good or moral that comes out of doing the activity or action.</a:t>
            </a:r>
          </a:p>
          <a:p>
            <a:pPr>
              <a:spcAft>
                <a:spcPts val="1200"/>
              </a:spcAft>
            </a:pPr>
            <a:r>
              <a:rPr lang="en-GB" dirty="0" smtClean="0"/>
              <a:t>It is called ‘external’ because it comes out of doing the activity</a:t>
            </a:r>
          </a:p>
          <a:p>
            <a:pPr>
              <a:spcAft>
                <a:spcPts val="1200"/>
              </a:spcAft>
            </a:pPr>
            <a:r>
              <a:rPr lang="en-GB" dirty="0" smtClean="0"/>
              <a:t>For example, when giving to charity, your example may inspire others to do the same.</a:t>
            </a:r>
          </a:p>
          <a:p>
            <a:pPr>
              <a:spcAft>
                <a:spcPts val="1200"/>
              </a:spcAft>
            </a:pPr>
            <a:r>
              <a:rPr lang="en-GB" dirty="0" smtClean="0"/>
              <a:t>Other examples?</a:t>
            </a:r>
          </a:p>
          <a:p>
            <a:pPr>
              <a:spcAft>
                <a:spcPts val="1200"/>
              </a:spcAft>
            </a:pPr>
            <a:endParaRPr lang="en-GB"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214282" y="2857496"/>
            <a:ext cx="7500990" cy="2286016"/>
          </a:xfrm>
          <a:prstGeom prst="round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p:txBody>
          <a:bodyPr/>
          <a:lstStyle/>
          <a:p>
            <a:r>
              <a:rPr lang="en-GB" dirty="0" smtClean="0"/>
              <a:t>vice</a:t>
            </a:r>
            <a:endParaRPr lang="en-GB" dirty="0"/>
          </a:p>
        </p:txBody>
      </p:sp>
      <p:sp>
        <p:nvSpPr>
          <p:cNvPr id="3" name="Content Placeholder 2"/>
          <p:cNvSpPr>
            <a:spLocks noGrp="1"/>
          </p:cNvSpPr>
          <p:nvPr>
            <p:ph idx="1"/>
          </p:nvPr>
        </p:nvSpPr>
        <p:spPr/>
        <p:txBody>
          <a:bodyPr>
            <a:normAutofit fontScale="92500"/>
          </a:bodyPr>
          <a:lstStyle/>
          <a:p>
            <a:pPr>
              <a:spcAft>
                <a:spcPts val="1200"/>
              </a:spcAft>
            </a:pPr>
            <a:r>
              <a:rPr lang="en-GB" dirty="0" smtClean="0"/>
              <a:t>Macintyre also warned that being virtuous does not prevent you from being open to vices. </a:t>
            </a:r>
          </a:p>
          <a:p>
            <a:pPr marL="514350" indent="-514350">
              <a:spcAft>
                <a:spcPts val="1200"/>
              </a:spcAft>
              <a:buFont typeface="+mj-lt"/>
              <a:buAutoNum type="arabicPeriod"/>
            </a:pPr>
            <a:r>
              <a:rPr lang="en-GB" dirty="0" smtClean="0"/>
              <a:t>He gives the example of a great violinist who could be vicious,</a:t>
            </a:r>
          </a:p>
          <a:p>
            <a:pPr marL="514350" indent="-514350">
              <a:spcAft>
                <a:spcPts val="1200"/>
              </a:spcAft>
              <a:buFont typeface="+mj-lt"/>
              <a:buAutoNum type="arabicPeriod"/>
            </a:pPr>
            <a:r>
              <a:rPr lang="en-GB" dirty="0" smtClean="0"/>
              <a:t>or a chess player who could be mean spirited. </a:t>
            </a:r>
          </a:p>
          <a:p>
            <a:pPr>
              <a:spcAft>
                <a:spcPts val="1200"/>
              </a:spcAft>
            </a:pPr>
            <a:r>
              <a:rPr lang="en-GB" dirty="0" smtClean="0"/>
              <a:t>The vices would prevent these people from achieving maximum virtue.</a:t>
            </a:r>
          </a:p>
          <a:p>
            <a:pPr>
              <a:spcAft>
                <a:spcPts val="1200"/>
              </a:spcAft>
            </a:pPr>
            <a:endParaRPr lang="en-GB"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357158" y="3500438"/>
            <a:ext cx="7500990" cy="2928958"/>
          </a:xfrm>
          <a:prstGeom prst="round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p:txBody>
          <a:bodyPr/>
          <a:lstStyle/>
          <a:p>
            <a:r>
              <a:rPr lang="en-GB" dirty="0" smtClean="0"/>
              <a:t>THE MOST IMPORTANT VIRTUES</a:t>
            </a:r>
            <a:endParaRPr lang="en-GB" dirty="0"/>
          </a:p>
        </p:txBody>
      </p:sp>
      <p:sp>
        <p:nvSpPr>
          <p:cNvPr id="3" name="Content Placeholder 2"/>
          <p:cNvSpPr>
            <a:spLocks noGrp="1"/>
          </p:cNvSpPr>
          <p:nvPr>
            <p:ph idx="1"/>
          </p:nvPr>
        </p:nvSpPr>
        <p:spPr/>
        <p:txBody>
          <a:bodyPr>
            <a:normAutofit fontScale="70000" lnSpcReduction="20000"/>
          </a:bodyPr>
          <a:lstStyle/>
          <a:p>
            <a:pPr>
              <a:spcAft>
                <a:spcPts val="1200"/>
              </a:spcAft>
            </a:pPr>
            <a:r>
              <a:rPr lang="en-GB" dirty="0" smtClean="0"/>
              <a:t>Macintyre suggests that the three most important virtues are:</a:t>
            </a:r>
          </a:p>
          <a:p>
            <a:pPr lvl="1"/>
            <a:r>
              <a:rPr lang="en-GB" b="1" dirty="0" smtClean="0"/>
              <a:t>justice</a:t>
            </a:r>
          </a:p>
          <a:p>
            <a:pPr lvl="1"/>
            <a:r>
              <a:rPr lang="en-GB" b="1" dirty="0" smtClean="0"/>
              <a:t>courage</a:t>
            </a:r>
            <a:r>
              <a:rPr lang="en-GB" dirty="0" smtClean="0"/>
              <a:t> </a:t>
            </a:r>
          </a:p>
          <a:p>
            <a:pPr lvl="1"/>
            <a:r>
              <a:rPr lang="en-GB" b="1" dirty="0" smtClean="0"/>
              <a:t>honesty</a:t>
            </a:r>
            <a:r>
              <a:rPr lang="en-GB" dirty="0" smtClean="0"/>
              <a:t> </a:t>
            </a:r>
          </a:p>
          <a:p>
            <a:pPr lvl="1"/>
            <a:endParaRPr lang="en-GB" dirty="0" smtClean="0"/>
          </a:p>
          <a:p>
            <a:pPr>
              <a:spcAft>
                <a:spcPts val="1200"/>
              </a:spcAft>
            </a:pPr>
            <a:r>
              <a:rPr lang="en-GB" dirty="0" smtClean="0"/>
              <a:t>We can only achieve moral excellence through practising these three. </a:t>
            </a:r>
          </a:p>
          <a:p>
            <a:pPr>
              <a:spcAft>
                <a:spcPts val="1200"/>
              </a:spcAft>
            </a:pPr>
            <a:r>
              <a:rPr lang="en-GB" dirty="0" smtClean="0"/>
              <a:t>They are core virtues that help to prevent organisations and institutions from becoming morally corrupt. </a:t>
            </a:r>
          </a:p>
          <a:p>
            <a:pPr>
              <a:spcAft>
                <a:spcPts val="1200"/>
              </a:spcAft>
            </a:pPr>
            <a:r>
              <a:rPr lang="en-GB" dirty="0" smtClean="0"/>
              <a:t>It is largely through institutions that traditions, cultures and morality spread: if these institutions are corrupt, then vices become widespread.</a:t>
            </a:r>
            <a:endParaRPr lang="en-GB"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Learning objective</a:t>
            </a:r>
            <a:endParaRPr lang="en-GB" dirty="0"/>
          </a:p>
        </p:txBody>
      </p:sp>
      <p:sp>
        <p:nvSpPr>
          <p:cNvPr id="3" name="Content Placeholder 2"/>
          <p:cNvSpPr>
            <a:spLocks noGrp="1"/>
          </p:cNvSpPr>
          <p:nvPr>
            <p:ph idx="1"/>
          </p:nvPr>
        </p:nvSpPr>
        <p:spPr/>
        <p:txBody>
          <a:bodyPr/>
          <a:lstStyle/>
          <a:p>
            <a:r>
              <a:rPr lang="en-GB" dirty="0" smtClean="0"/>
              <a:t>To know and understand the modern development of virtue ethics by Alasdair Macintyre</a:t>
            </a:r>
          </a:p>
        </p:txBody>
      </p:sp>
      <p:sp>
        <p:nvSpPr>
          <p:cNvPr id="4" name="Rounded Rectangle 3"/>
          <p:cNvSpPr/>
          <p:nvPr/>
        </p:nvSpPr>
        <p:spPr>
          <a:xfrm>
            <a:off x="5429256" y="3929066"/>
            <a:ext cx="3500462" cy="2643206"/>
          </a:xfrm>
          <a:prstGeom prst="round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000" b="1" dirty="0" smtClean="0">
                <a:solidFill>
                  <a:sysClr val="windowText" lastClr="000000"/>
                </a:solidFill>
              </a:rPr>
              <a:t>Key question</a:t>
            </a:r>
          </a:p>
          <a:p>
            <a:pPr algn="ctr"/>
            <a:endParaRPr lang="en-GB" sz="3000" b="1" dirty="0" smtClean="0">
              <a:solidFill>
                <a:sysClr val="windowText" lastClr="000000"/>
              </a:solidFill>
            </a:endParaRPr>
          </a:p>
          <a:p>
            <a:pPr algn="ctr"/>
            <a:r>
              <a:rPr lang="en-GB" sz="3000" b="1" dirty="0" smtClean="0">
                <a:solidFill>
                  <a:sysClr val="windowText" lastClr="000000"/>
                </a:solidFill>
              </a:rPr>
              <a:t>What is a virtue?</a:t>
            </a:r>
          </a:p>
          <a:p>
            <a:pPr algn="ctr"/>
            <a:endParaRPr lang="en-GB" sz="3000" b="1" dirty="0" smtClean="0">
              <a:solidFill>
                <a:sysClr val="windowText" lastClr="000000"/>
              </a:solidFill>
            </a:endParaRPr>
          </a:p>
        </p:txBody>
      </p:sp>
      <p:sp>
        <p:nvSpPr>
          <p:cNvPr id="5" name="Rounded Rectangle 4"/>
          <p:cNvSpPr/>
          <p:nvPr/>
        </p:nvSpPr>
        <p:spPr>
          <a:xfrm>
            <a:off x="500034" y="3929066"/>
            <a:ext cx="3500462" cy="2643206"/>
          </a:xfrm>
          <a:prstGeom prst="round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000" b="1" dirty="0" smtClean="0">
                <a:solidFill>
                  <a:schemeClr val="tx1"/>
                </a:solidFill>
              </a:rPr>
              <a:t>Key words</a:t>
            </a:r>
          </a:p>
          <a:p>
            <a:pPr algn="ctr">
              <a:buNone/>
            </a:pPr>
            <a:endParaRPr lang="en-GB" sz="2800" dirty="0" smtClean="0">
              <a:solidFill>
                <a:schemeClr val="tx1"/>
              </a:solidFill>
            </a:endParaRPr>
          </a:p>
          <a:p>
            <a:pPr algn="ctr"/>
            <a:r>
              <a:rPr lang="en-GB" sz="2800" dirty="0" smtClean="0">
                <a:solidFill>
                  <a:schemeClr val="tx1"/>
                </a:solidFill>
              </a:rPr>
              <a:t>Internal </a:t>
            </a:r>
          </a:p>
          <a:p>
            <a:pPr algn="ctr"/>
            <a:r>
              <a:rPr lang="en-GB" sz="2800" dirty="0" smtClean="0">
                <a:solidFill>
                  <a:schemeClr val="tx1"/>
                </a:solidFill>
              </a:rPr>
              <a:t>External</a:t>
            </a:r>
          </a:p>
          <a:p>
            <a:pPr algn="ctr"/>
            <a:r>
              <a:rPr lang="en-GB" sz="2800" dirty="0" smtClean="0">
                <a:solidFill>
                  <a:schemeClr val="tx1"/>
                </a:solidFill>
              </a:rPr>
              <a:t>Good will</a:t>
            </a:r>
            <a:endParaRPr lang="en-GB" sz="2800" dirty="0">
              <a:solidFill>
                <a:schemeClr val="tx1"/>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Three people in society</a:t>
            </a:r>
            <a:endParaRPr lang="en-GB" dirty="0"/>
          </a:p>
        </p:txBody>
      </p:sp>
      <p:sp>
        <p:nvSpPr>
          <p:cNvPr id="3" name="Content Placeholder 2"/>
          <p:cNvSpPr>
            <a:spLocks noGrp="1"/>
          </p:cNvSpPr>
          <p:nvPr>
            <p:ph idx="1"/>
          </p:nvPr>
        </p:nvSpPr>
        <p:spPr/>
        <p:txBody>
          <a:bodyPr>
            <a:normAutofit fontScale="77500" lnSpcReduction="20000"/>
          </a:bodyPr>
          <a:lstStyle/>
          <a:p>
            <a:pPr>
              <a:spcAft>
                <a:spcPts val="1200"/>
              </a:spcAft>
            </a:pPr>
            <a:r>
              <a:rPr lang="en-GB" dirty="0" err="1" smtClean="0"/>
              <a:t>Alisdair</a:t>
            </a:r>
            <a:r>
              <a:rPr lang="en-GB" dirty="0" smtClean="0"/>
              <a:t> MacIntyre said that in today's society we find ourselves in a ‘moral vacuum’. </a:t>
            </a:r>
          </a:p>
          <a:p>
            <a:pPr>
              <a:spcAft>
                <a:spcPts val="1200"/>
              </a:spcAft>
            </a:pPr>
            <a:r>
              <a:rPr lang="en-GB" dirty="0" smtClean="0"/>
              <a:t>The arguments between consequentialist and deontologists has left society confused and devoid of virtue. </a:t>
            </a:r>
          </a:p>
          <a:p>
            <a:pPr>
              <a:spcAft>
                <a:spcPts val="1200"/>
              </a:spcAft>
            </a:pPr>
            <a:r>
              <a:rPr lang="en-GB" dirty="0" smtClean="0"/>
              <a:t>He believes ‘concepts of truth and rationality have become, as it were free floating’ </a:t>
            </a:r>
          </a:p>
          <a:p>
            <a:pPr>
              <a:spcAft>
                <a:spcPts val="1200"/>
              </a:spcAft>
            </a:pPr>
            <a:r>
              <a:rPr lang="en-GB" dirty="0" smtClean="0"/>
              <a:t>He believes that it is desires not morals that are driving our choices. </a:t>
            </a:r>
          </a:p>
          <a:p>
            <a:pPr>
              <a:spcAft>
                <a:spcPts val="1200"/>
              </a:spcAft>
            </a:pPr>
            <a:r>
              <a:rPr lang="en-GB" dirty="0" smtClean="0"/>
              <a:t>MacIntyre says that three archetypal characters now strut our moral stage. These are the bureaucratic manager, the rich aesthete, and the Therapist.</a:t>
            </a:r>
            <a:endParaRPr lang="en-GB"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142852"/>
            <a:ext cx="7239000" cy="714380"/>
          </a:xfrm>
        </p:spPr>
        <p:txBody>
          <a:bodyPr>
            <a:normAutofit fontScale="90000"/>
          </a:bodyPr>
          <a:lstStyle/>
          <a:p>
            <a:r>
              <a:rPr lang="en-GB" dirty="0" smtClean="0"/>
              <a:t>Our society</a:t>
            </a:r>
            <a:endParaRPr lang="en-GB" dirty="0"/>
          </a:p>
        </p:txBody>
      </p:sp>
      <p:sp>
        <p:nvSpPr>
          <p:cNvPr id="3" name="Content Placeholder 2"/>
          <p:cNvSpPr>
            <a:spLocks noGrp="1"/>
          </p:cNvSpPr>
          <p:nvPr>
            <p:ph idx="1"/>
          </p:nvPr>
        </p:nvSpPr>
        <p:spPr>
          <a:xfrm>
            <a:off x="214282" y="928670"/>
            <a:ext cx="7929618" cy="5929330"/>
          </a:xfrm>
        </p:spPr>
        <p:txBody>
          <a:bodyPr>
            <a:normAutofit/>
          </a:bodyPr>
          <a:lstStyle/>
          <a:p>
            <a:pPr>
              <a:lnSpc>
                <a:spcPct val="120000"/>
              </a:lnSpc>
              <a:buNone/>
            </a:pPr>
            <a:r>
              <a:rPr lang="en-GB" b="1" u="sng" dirty="0" smtClean="0">
                <a:latin typeface="+mj-lt"/>
              </a:rPr>
              <a:t>Three types of people:</a:t>
            </a:r>
          </a:p>
        </p:txBody>
      </p:sp>
      <p:sp>
        <p:nvSpPr>
          <p:cNvPr id="4" name="Rectangle 3"/>
          <p:cNvSpPr/>
          <p:nvPr/>
        </p:nvSpPr>
        <p:spPr>
          <a:xfrm>
            <a:off x="4357686" y="4500570"/>
            <a:ext cx="4572000" cy="2160591"/>
          </a:xfrm>
          <a:prstGeom prst="rect">
            <a:avLst/>
          </a:prstGeom>
        </p:spPr>
        <p:style>
          <a:lnRef idx="3">
            <a:schemeClr val="lt1"/>
          </a:lnRef>
          <a:fillRef idx="1">
            <a:schemeClr val="accent6"/>
          </a:fillRef>
          <a:effectRef idx="1">
            <a:schemeClr val="accent6"/>
          </a:effectRef>
          <a:fontRef idx="minor">
            <a:schemeClr val="lt1"/>
          </a:fontRef>
        </p:style>
        <p:txBody>
          <a:bodyPr>
            <a:spAutoFit/>
          </a:bodyPr>
          <a:lstStyle/>
          <a:p>
            <a:pPr>
              <a:lnSpc>
                <a:spcPct val="120000"/>
              </a:lnSpc>
              <a:buNone/>
            </a:pPr>
            <a:r>
              <a:rPr lang="en-GB" sz="1600" b="1" u="sng" dirty="0" smtClean="0"/>
              <a:t>THE BUREAUCRATIC MANAGER</a:t>
            </a:r>
            <a:endParaRPr lang="en-GB" sz="1600" dirty="0" smtClean="0"/>
          </a:p>
          <a:p>
            <a:pPr>
              <a:lnSpc>
                <a:spcPct val="120000"/>
              </a:lnSpc>
            </a:pPr>
            <a:r>
              <a:rPr lang="en-GB" sz="1600" dirty="0" smtClean="0"/>
              <a:t>the sort of person to be to get a job in business</a:t>
            </a:r>
          </a:p>
          <a:p>
            <a:pPr>
              <a:lnSpc>
                <a:spcPct val="120000"/>
              </a:lnSpc>
            </a:pPr>
            <a:r>
              <a:rPr lang="en-GB" sz="1600" dirty="0" smtClean="0"/>
              <a:t> This person is efficient at using resources and people to achieve his/her own aims and objectives. </a:t>
            </a:r>
          </a:p>
          <a:p>
            <a:pPr>
              <a:lnSpc>
                <a:spcPct val="120000"/>
              </a:lnSpc>
            </a:pPr>
            <a:r>
              <a:rPr lang="en-GB" sz="1600" dirty="0" smtClean="0"/>
              <a:t> People and resources are all dispensable to the Bureaucratic Manager. </a:t>
            </a:r>
            <a:endParaRPr lang="en-GB" sz="1600" dirty="0"/>
          </a:p>
        </p:txBody>
      </p:sp>
      <p:sp>
        <p:nvSpPr>
          <p:cNvPr id="5" name="Rectangle 4"/>
          <p:cNvSpPr/>
          <p:nvPr/>
        </p:nvSpPr>
        <p:spPr>
          <a:xfrm>
            <a:off x="285720" y="1571612"/>
            <a:ext cx="3857652" cy="5088509"/>
          </a:xfrm>
          <a:prstGeom prst="rect">
            <a:avLst/>
          </a:prstGeom>
        </p:spPr>
        <p:style>
          <a:lnRef idx="3">
            <a:schemeClr val="lt1"/>
          </a:lnRef>
          <a:fillRef idx="1">
            <a:schemeClr val="accent4"/>
          </a:fillRef>
          <a:effectRef idx="1">
            <a:schemeClr val="accent4"/>
          </a:effectRef>
          <a:fontRef idx="minor">
            <a:schemeClr val="lt1"/>
          </a:fontRef>
        </p:style>
        <p:txBody>
          <a:bodyPr wrap="square">
            <a:spAutoFit/>
          </a:bodyPr>
          <a:lstStyle/>
          <a:p>
            <a:pPr>
              <a:lnSpc>
                <a:spcPct val="120000"/>
              </a:lnSpc>
              <a:buNone/>
            </a:pPr>
            <a:r>
              <a:rPr lang="en-GB" sz="1600" b="1" u="sng" dirty="0" smtClean="0"/>
              <a:t>THE THERAPIST</a:t>
            </a:r>
            <a:endParaRPr lang="en-GB" sz="1600" dirty="0" smtClean="0"/>
          </a:p>
          <a:p>
            <a:pPr>
              <a:lnSpc>
                <a:spcPct val="120000"/>
              </a:lnSpc>
            </a:pPr>
            <a:r>
              <a:rPr lang="en-GB" sz="1600" dirty="0" smtClean="0"/>
              <a:t>the Therapist is necessary to balance the failed aspirations and thwarted hopes that the BM and RA would inevitably cause!!   </a:t>
            </a:r>
          </a:p>
          <a:p>
            <a:pPr>
              <a:lnSpc>
                <a:spcPct val="120000"/>
              </a:lnSpc>
            </a:pPr>
            <a:r>
              <a:rPr lang="en-GB" sz="1600" dirty="0" smtClean="0"/>
              <a:t>The rise in the beauty business in Britain  and the number of cosmetics, bath products, and 'spiritual' treatments, which claim to have therapeutic value.  </a:t>
            </a:r>
          </a:p>
          <a:p>
            <a:pPr>
              <a:lnSpc>
                <a:spcPct val="120000"/>
              </a:lnSpc>
            </a:pPr>
            <a:r>
              <a:rPr lang="en-GB" sz="1600" dirty="0" smtClean="0"/>
              <a:t>The society we have created teaches us to value others less and ourselves more.  Therefore, we need Therapists to conceal the emptiness and meaninglessness of life from us.  TV chat show and game show host are examples.</a:t>
            </a:r>
          </a:p>
        </p:txBody>
      </p:sp>
      <p:sp>
        <p:nvSpPr>
          <p:cNvPr id="6" name="Rectangle 5"/>
          <p:cNvSpPr/>
          <p:nvPr/>
        </p:nvSpPr>
        <p:spPr>
          <a:xfrm>
            <a:off x="4357686" y="714356"/>
            <a:ext cx="4572000" cy="3637919"/>
          </a:xfrm>
          <a:prstGeom prst="rect">
            <a:avLst/>
          </a:prstGeom>
        </p:spPr>
        <p:style>
          <a:lnRef idx="3">
            <a:schemeClr val="lt1"/>
          </a:lnRef>
          <a:fillRef idx="1">
            <a:schemeClr val="accent3"/>
          </a:fillRef>
          <a:effectRef idx="1">
            <a:schemeClr val="accent3"/>
          </a:effectRef>
          <a:fontRef idx="minor">
            <a:schemeClr val="lt1"/>
          </a:fontRef>
        </p:style>
        <p:txBody>
          <a:bodyPr wrap="square">
            <a:spAutoFit/>
          </a:bodyPr>
          <a:lstStyle/>
          <a:p>
            <a:pPr>
              <a:lnSpc>
                <a:spcPct val="120000"/>
              </a:lnSpc>
              <a:buNone/>
            </a:pPr>
            <a:r>
              <a:rPr lang="en-GB" sz="1600" dirty="0" smtClean="0"/>
              <a:t> </a:t>
            </a:r>
            <a:r>
              <a:rPr lang="en-GB" sz="1600" b="1" u="sng" dirty="0" smtClean="0"/>
              <a:t>THE RICH AESTHETE</a:t>
            </a:r>
            <a:endParaRPr lang="en-GB" sz="1600" dirty="0" smtClean="0"/>
          </a:p>
          <a:p>
            <a:pPr>
              <a:lnSpc>
                <a:spcPct val="120000"/>
              </a:lnSpc>
            </a:pPr>
            <a:r>
              <a:rPr lang="en-GB" sz="1600" dirty="0" smtClean="0"/>
              <a:t>This man, woman or couple, live for the more exciting and exotic pleasures of life. </a:t>
            </a:r>
          </a:p>
          <a:p>
            <a:pPr>
              <a:lnSpc>
                <a:spcPct val="120000"/>
              </a:lnSpc>
            </a:pPr>
            <a:r>
              <a:rPr lang="en-GB" sz="1600" dirty="0" smtClean="0"/>
              <a:t>We see their images, glamorous, thin (women) aging (men - but with the obligatory trophy wife 30 years younger), in expensive homes or in exotic holiday destinations, plastered and all over 'Hello' magazine - Posh and Becks</a:t>
            </a:r>
          </a:p>
          <a:p>
            <a:pPr>
              <a:lnSpc>
                <a:spcPct val="120000"/>
              </a:lnSpc>
            </a:pPr>
            <a:r>
              <a:rPr lang="en-GB" sz="1600" dirty="0" smtClean="0"/>
              <a:t>Macintyre is talking about the 'image as icon'.  It's their image in the eye of society that embodies the Rich Aesthete.</a:t>
            </a:r>
          </a:p>
          <a:p>
            <a:pPr>
              <a:lnSpc>
                <a:spcPct val="120000"/>
              </a:lnSpc>
              <a:buNone/>
            </a:pPr>
            <a:endParaRPr lang="en-GB" sz="1600" b="1" u="sng"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effect</a:t>
            </a:r>
            <a:endParaRPr lang="en-GB" dirty="0"/>
          </a:p>
        </p:txBody>
      </p:sp>
      <p:sp>
        <p:nvSpPr>
          <p:cNvPr id="3" name="Content Placeholder 2"/>
          <p:cNvSpPr>
            <a:spLocks noGrp="1"/>
          </p:cNvSpPr>
          <p:nvPr>
            <p:ph idx="1"/>
          </p:nvPr>
        </p:nvSpPr>
        <p:spPr/>
        <p:txBody>
          <a:bodyPr>
            <a:normAutofit fontScale="70000" lnSpcReduction="20000"/>
          </a:bodyPr>
          <a:lstStyle/>
          <a:p>
            <a:pPr>
              <a:spcAft>
                <a:spcPts val="1200"/>
              </a:spcAft>
            </a:pPr>
            <a:r>
              <a:rPr lang="en-GB" dirty="0" smtClean="0"/>
              <a:t>The bureaucratic manager is driven by profit, he has no regard for his employees and his colleagues and will forsake anyone to ensure hi the shareholders have sufficient profits. He may be a loving father but at work he be leaves his morals at home. </a:t>
            </a:r>
          </a:p>
          <a:p>
            <a:pPr>
              <a:spcAft>
                <a:spcPts val="1200"/>
              </a:spcAft>
            </a:pPr>
            <a:r>
              <a:rPr lang="en-GB" dirty="0" smtClean="0"/>
              <a:t>MacIntyre condemns this as he believes like Aristotle that a holistic attitude to life is essential in order to achieve ultimate happiness or ‘eudaimonia’.</a:t>
            </a:r>
          </a:p>
          <a:p>
            <a:pPr>
              <a:spcAft>
                <a:spcPts val="1200"/>
              </a:spcAft>
            </a:pPr>
            <a:r>
              <a:rPr lang="en-GB" dirty="0" smtClean="0"/>
              <a:t>The Rich Aesthete could be compared to the Beckham’s or J-Lo. They are driven by hedonistic pleasures. They are always looking for the next new product or fashion and this is all they are concerned with.</a:t>
            </a:r>
          </a:p>
          <a:p>
            <a:pPr>
              <a:spcAft>
                <a:spcPts val="1200"/>
              </a:spcAft>
            </a:pPr>
            <a:r>
              <a:rPr lang="en-GB" dirty="0" smtClean="0"/>
              <a:t>The Therapist is much like Graham Norton. He broadcasts regularly ensuring that the nation is anaesthetised to morality.</a:t>
            </a:r>
            <a:endParaRPr lang="en-GB"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Activities </a:t>
            </a:r>
            <a:endParaRPr lang="en-GB" dirty="0"/>
          </a:p>
        </p:txBody>
      </p:sp>
      <p:pic>
        <p:nvPicPr>
          <p:cNvPr id="231426" name="Picture 2" descr="C:\Documents and Settings\spencel09\Local Settings\Temporary Internet Files\Content.IE5\0SVGS7EA\MC900319990[1].wmf"/>
          <p:cNvPicPr>
            <a:picLocks noChangeAspect="1" noChangeArrowheads="1"/>
          </p:cNvPicPr>
          <p:nvPr/>
        </p:nvPicPr>
        <p:blipFill>
          <a:blip r:embed="rId2" cstate="print"/>
          <a:srcRect/>
          <a:stretch>
            <a:fillRect/>
          </a:stretch>
        </p:blipFill>
        <p:spPr bwMode="auto">
          <a:xfrm>
            <a:off x="7078815" y="0"/>
            <a:ext cx="2065185" cy="2951032"/>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
        <p:nvSpPr>
          <p:cNvPr id="3" name="Content Placeholder 2"/>
          <p:cNvSpPr>
            <a:spLocks noGrp="1"/>
          </p:cNvSpPr>
          <p:nvPr>
            <p:ph idx="1"/>
          </p:nvPr>
        </p:nvSpPr>
        <p:spPr>
          <a:prstGeom prst="roundRect">
            <a:avLst/>
          </a:prstGeom>
          <a:solidFill>
            <a:schemeClr val="bg1">
              <a:lumMod val="95000"/>
            </a:schemeClr>
          </a:solidFill>
        </p:spPr>
        <p:txBody>
          <a:bodyPr>
            <a:normAutofit fontScale="92500" lnSpcReduction="10000"/>
          </a:bodyPr>
          <a:lstStyle/>
          <a:p>
            <a:pPr marL="514350" indent="-514350">
              <a:spcAft>
                <a:spcPts val="1200"/>
              </a:spcAft>
              <a:buFont typeface="+mj-lt"/>
              <a:buAutoNum type="arabicPeriod"/>
            </a:pPr>
            <a:r>
              <a:rPr lang="en-GB" dirty="0" smtClean="0"/>
              <a:t>Compile a list of virtues suitable for the 21</a:t>
            </a:r>
            <a:r>
              <a:rPr lang="en-GB" baseline="30000" dirty="0" smtClean="0"/>
              <a:t>st</a:t>
            </a:r>
            <a:r>
              <a:rPr lang="en-GB" dirty="0" smtClean="0"/>
              <a:t> century. Use the table on p27 and the paragraphs above to help you.</a:t>
            </a:r>
          </a:p>
          <a:p>
            <a:pPr marL="514350" indent="-514350">
              <a:spcAft>
                <a:spcPts val="1200"/>
              </a:spcAft>
              <a:buFont typeface="+mj-lt"/>
              <a:buAutoNum type="arabicPeriod"/>
            </a:pPr>
            <a:r>
              <a:rPr lang="en-GB" dirty="0" smtClean="0"/>
              <a:t>Decide on the ‘vice of deficiency’ and ‘vice of excess’ for each of your virtues.</a:t>
            </a:r>
          </a:p>
          <a:p>
            <a:pPr marL="514350" indent="-514350">
              <a:spcAft>
                <a:spcPts val="1200"/>
              </a:spcAft>
              <a:buFont typeface="+mj-lt"/>
              <a:buAutoNum type="arabicPeriod"/>
            </a:pPr>
            <a:r>
              <a:rPr lang="en-GB" dirty="0" smtClean="0"/>
              <a:t>In one paragraph for each, describe what you think a complete virtuous life and a completely virtuous society would look like.</a:t>
            </a:r>
            <a:endParaRPr lang="en-GB"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Activities </a:t>
            </a:r>
            <a:endParaRPr lang="en-GB" dirty="0"/>
          </a:p>
        </p:txBody>
      </p:sp>
      <p:pic>
        <p:nvPicPr>
          <p:cNvPr id="231426" name="Picture 2" descr="C:\Documents and Settings\spencel09\Local Settings\Temporary Internet Files\Content.IE5\0SVGS7EA\MC900319990[1].wmf"/>
          <p:cNvPicPr>
            <a:picLocks noChangeAspect="1" noChangeArrowheads="1"/>
          </p:cNvPicPr>
          <p:nvPr/>
        </p:nvPicPr>
        <p:blipFill>
          <a:blip r:embed="rId2" cstate="print"/>
          <a:srcRect/>
          <a:stretch>
            <a:fillRect/>
          </a:stretch>
        </p:blipFill>
        <p:spPr bwMode="auto">
          <a:xfrm>
            <a:off x="7078815" y="0"/>
            <a:ext cx="2065185" cy="2951032"/>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
        <p:nvSpPr>
          <p:cNvPr id="3" name="Content Placeholder 2"/>
          <p:cNvSpPr>
            <a:spLocks noGrp="1"/>
          </p:cNvSpPr>
          <p:nvPr>
            <p:ph idx="1"/>
          </p:nvPr>
        </p:nvSpPr>
        <p:spPr>
          <a:prstGeom prst="roundRect">
            <a:avLst/>
          </a:prstGeom>
          <a:solidFill>
            <a:schemeClr val="bg1">
              <a:lumMod val="95000"/>
            </a:schemeClr>
          </a:solidFill>
        </p:spPr>
        <p:txBody>
          <a:bodyPr>
            <a:normAutofit fontScale="85000" lnSpcReduction="10000"/>
          </a:bodyPr>
          <a:lstStyle/>
          <a:p>
            <a:pPr marL="514350" indent="-514350">
              <a:spcAft>
                <a:spcPts val="1200"/>
              </a:spcAft>
              <a:buFont typeface="+mj-lt"/>
              <a:buAutoNum type="arabicPeriod"/>
            </a:pPr>
            <a:r>
              <a:rPr lang="en-GB" dirty="0" smtClean="0"/>
              <a:t>Not long ago it was reported that a policeman had transformed his town, reducing antisocial behaviour by half. He set up a night school to teach children about medieval notions of respect and chivalry.</a:t>
            </a:r>
            <a:r>
              <a:rPr lang="en-GB" dirty="0"/>
              <a:t> </a:t>
            </a:r>
            <a:r>
              <a:rPr lang="en-GB" dirty="0" smtClean="0"/>
              <a:t>More than a hundred children took the course which the policeman said instilled a sense of personal pride, of mannerly and compassionate behaviour and a respect for others. </a:t>
            </a:r>
          </a:p>
          <a:p>
            <a:pPr marL="514350" indent="-514350">
              <a:spcAft>
                <a:spcPts val="1200"/>
              </a:spcAft>
              <a:buFont typeface="+mj-lt"/>
              <a:buAutoNum type="arabicPeriod"/>
            </a:pPr>
            <a:r>
              <a:rPr lang="en-GB" dirty="0" smtClean="0"/>
              <a:t>Devise a course of a ‘virtue club’. What would the course do?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thinkingcapwhoa_color.gif"/>
          <p:cNvPicPr>
            <a:picLocks noChangeAspect="1"/>
          </p:cNvPicPr>
          <p:nvPr/>
        </p:nvPicPr>
        <p:blipFill>
          <a:blip r:embed="rId2" cstate="print"/>
          <a:stretch>
            <a:fillRect/>
          </a:stretch>
        </p:blipFill>
        <p:spPr>
          <a:xfrm>
            <a:off x="3643306" y="-357214"/>
            <a:ext cx="2158820" cy="2500305"/>
          </a:xfrm>
          <a:prstGeom prst="rect">
            <a:avLst/>
          </a:prstGeom>
        </p:spPr>
      </p:pic>
      <p:sp>
        <p:nvSpPr>
          <p:cNvPr id="2" name="Title 1"/>
          <p:cNvSpPr>
            <a:spLocks noGrp="1"/>
          </p:cNvSpPr>
          <p:nvPr>
            <p:ph type="title"/>
          </p:nvPr>
        </p:nvSpPr>
        <p:spPr/>
        <p:txBody>
          <a:bodyPr/>
          <a:lstStyle/>
          <a:p>
            <a:r>
              <a:rPr lang="en-GB" dirty="0" smtClean="0"/>
              <a:t>Review</a:t>
            </a:r>
            <a:endParaRPr lang="en-GB" dirty="0"/>
          </a:p>
        </p:txBody>
      </p:sp>
      <p:sp>
        <p:nvSpPr>
          <p:cNvPr id="3" name="Content Placeholder 2"/>
          <p:cNvSpPr>
            <a:spLocks noGrp="1"/>
          </p:cNvSpPr>
          <p:nvPr>
            <p:ph sz="half" idx="1"/>
          </p:nvPr>
        </p:nvSpPr>
        <p:spPr>
          <a:xfrm>
            <a:off x="0" y="1814490"/>
            <a:ext cx="4465158" cy="5043510"/>
          </a:xfrm>
          <a:prstGeom prst="roundRect">
            <a:avLst/>
          </a:prstGeom>
          <a:solidFill>
            <a:schemeClr val="bg1">
              <a:lumMod val="95000"/>
            </a:schemeClr>
          </a:solidFill>
          <a:ln>
            <a:noFill/>
          </a:ln>
        </p:spPr>
        <p:style>
          <a:lnRef idx="2">
            <a:schemeClr val="dk1"/>
          </a:lnRef>
          <a:fillRef idx="1">
            <a:schemeClr val="lt1"/>
          </a:fillRef>
          <a:effectRef idx="0">
            <a:schemeClr val="dk1"/>
          </a:effectRef>
          <a:fontRef idx="minor">
            <a:schemeClr val="dk1"/>
          </a:fontRef>
        </p:style>
        <p:txBody>
          <a:bodyPr>
            <a:normAutofit fontScale="77500" lnSpcReduction="20000"/>
          </a:bodyPr>
          <a:lstStyle/>
          <a:p>
            <a:pPr>
              <a:spcAft>
                <a:spcPts val="600"/>
              </a:spcAft>
            </a:pPr>
            <a:r>
              <a:rPr lang="en-GB" dirty="0" smtClean="0"/>
              <a:t>Modern ethical study has lost its way.</a:t>
            </a:r>
          </a:p>
          <a:p>
            <a:pPr>
              <a:spcAft>
                <a:spcPts val="600"/>
              </a:spcAft>
            </a:pPr>
            <a:r>
              <a:rPr lang="en-GB" dirty="0" smtClean="0"/>
              <a:t>It is too concerned with normative rules or the reality of those normative rules. (</a:t>
            </a:r>
            <a:r>
              <a:rPr lang="en-GB" dirty="0" err="1" smtClean="0"/>
              <a:t>metaethics</a:t>
            </a:r>
            <a:r>
              <a:rPr lang="en-GB" dirty="0" smtClean="0"/>
              <a:t>) </a:t>
            </a:r>
          </a:p>
          <a:p>
            <a:pPr>
              <a:spcAft>
                <a:spcPts val="600"/>
              </a:spcAft>
            </a:pPr>
            <a:r>
              <a:rPr lang="en-GB" dirty="0" smtClean="0"/>
              <a:t>This has not helped fill the moral vacuum of society. </a:t>
            </a:r>
          </a:p>
          <a:p>
            <a:pPr>
              <a:spcAft>
                <a:spcPts val="600"/>
              </a:spcAft>
            </a:pPr>
            <a:r>
              <a:rPr lang="en-GB" dirty="0" smtClean="0"/>
              <a:t>Anscombe believed that Virtue ethics was the only solution to the moral vacuum in society.</a:t>
            </a:r>
          </a:p>
          <a:p>
            <a:pPr>
              <a:spcAft>
                <a:spcPts val="600"/>
              </a:spcAft>
            </a:pPr>
            <a:r>
              <a:rPr lang="en-GB" dirty="0" smtClean="0"/>
              <a:t>Macintyre believed the same thing. </a:t>
            </a:r>
          </a:p>
          <a:p>
            <a:pPr>
              <a:spcAft>
                <a:spcPts val="600"/>
              </a:spcAft>
            </a:pPr>
            <a:endParaRPr lang="en-GB" dirty="0"/>
          </a:p>
        </p:txBody>
      </p:sp>
      <p:sp>
        <p:nvSpPr>
          <p:cNvPr id="5" name="Content Placeholder 4"/>
          <p:cNvSpPr>
            <a:spLocks noGrp="1"/>
          </p:cNvSpPr>
          <p:nvPr>
            <p:ph sz="half" idx="2"/>
          </p:nvPr>
        </p:nvSpPr>
        <p:spPr>
          <a:xfrm>
            <a:off x="4678842" y="1814490"/>
            <a:ext cx="4465158" cy="5043510"/>
          </a:xfrm>
          <a:prstGeom prst="roundRect">
            <a:avLst/>
          </a:prstGeom>
          <a:solidFill>
            <a:schemeClr val="bg1">
              <a:lumMod val="95000"/>
            </a:schemeClr>
          </a:solidFill>
        </p:spPr>
        <p:txBody>
          <a:bodyPr>
            <a:normAutofit fontScale="77500" lnSpcReduction="20000"/>
          </a:bodyPr>
          <a:lstStyle/>
          <a:p>
            <a:pPr>
              <a:spcAft>
                <a:spcPts val="600"/>
              </a:spcAft>
            </a:pPr>
            <a:r>
              <a:rPr lang="en-GB" dirty="0" smtClean="0"/>
              <a:t>the best way to fill the moral vacuum is to chart our moral virtues.</a:t>
            </a:r>
          </a:p>
          <a:p>
            <a:pPr>
              <a:spcAft>
                <a:spcPts val="600"/>
              </a:spcAft>
            </a:pPr>
            <a:r>
              <a:rPr lang="en-GB" dirty="0" smtClean="0"/>
              <a:t>Throughout history they have been important because they help ordinary people be moral.</a:t>
            </a:r>
          </a:p>
          <a:p>
            <a:pPr>
              <a:spcAft>
                <a:spcPts val="600"/>
              </a:spcAft>
            </a:pPr>
            <a:r>
              <a:rPr lang="en-GB" dirty="0" smtClean="0"/>
              <a:t>Virtues must be based on good will. </a:t>
            </a:r>
          </a:p>
          <a:p>
            <a:pPr>
              <a:spcAft>
                <a:spcPts val="600"/>
              </a:spcAft>
            </a:pPr>
            <a:r>
              <a:rPr lang="en-GB" dirty="0" smtClean="0"/>
              <a:t>There are internal and external goods. </a:t>
            </a:r>
          </a:p>
          <a:p>
            <a:pPr>
              <a:spcAft>
                <a:spcPts val="600"/>
              </a:spcAft>
            </a:pPr>
            <a:r>
              <a:rPr lang="en-GB" dirty="0" smtClean="0"/>
              <a:t>The virtues help us overcome the effects of the three groups of people.  </a:t>
            </a:r>
          </a:p>
          <a:p>
            <a:pPr>
              <a:spcAft>
                <a:spcPts val="600"/>
              </a:spcAft>
            </a:pPr>
            <a:endParaRPr lang="en-GB"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fontAlgn="auto" hangingPunct="1">
              <a:spcAft>
                <a:spcPts val="0"/>
              </a:spcAft>
              <a:defRPr/>
            </a:pPr>
            <a:r>
              <a:rPr lang="en-US" smtClean="0">
                <a:solidFill>
                  <a:schemeClr val="tx2">
                    <a:satMod val="130000"/>
                  </a:schemeClr>
                </a:solidFill>
              </a:rPr>
              <a:t>Examples of Virtue Ethics</a:t>
            </a:r>
          </a:p>
        </p:txBody>
      </p:sp>
      <p:sp>
        <p:nvSpPr>
          <p:cNvPr id="27651" name="Rectangle 3"/>
          <p:cNvSpPr>
            <a:spLocks noGrp="1" noChangeArrowheads="1"/>
          </p:cNvSpPr>
          <p:nvPr>
            <p:ph idx="1"/>
          </p:nvPr>
        </p:nvSpPr>
        <p:spPr>
          <a:xfrm>
            <a:off x="1435100" y="1447800"/>
            <a:ext cx="3708400" cy="4767263"/>
          </a:xfrm>
        </p:spPr>
        <p:txBody>
          <a:bodyPr/>
          <a:lstStyle/>
          <a:p>
            <a:pPr eaLnBrk="1" hangingPunct="1"/>
            <a:r>
              <a:rPr lang="en-US" smtClean="0"/>
              <a:t>Bruderhof and Amish communities</a:t>
            </a:r>
          </a:p>
          <a:p>
            <a:pPr lvl="1" eaLnBrk="1" hangingPunct="1"/>
            <a:r>
              <a:rPr lang="en-US" smtClean="0"/>
              <a:t>Anti-worldly	</a:t>
            </a:r>
          </a:p>
          <a:p>
            <a:pPr lvl="1" eaLnBrk="1" hangingPunct="1"/>
            <a:r>
              <a:rPr lang="en-US" smtClean="0"/>
              <a:t>Pacifist</a:t>
            </a:r>
          </a:p>
          <a:p>
            <a:pPr lvl="1" eaLnBrk="1" hangingPunct="1"/>
            <a:r>
              <a:rPr lang="en-US" smtClean="0"/>
              <a:t>Family</a:t>
            </a:r>
          </a:p>
          <a:p>
            <a:pPr lvl="1" eaLnBrk="1" hangingPunct="1"/>
            <a:r>
              <a:rPr lang="en-US" smtClean="0"/>
              <a:t>Story</a:t>
            </a:r>
          </a:p>
          <a:p>
            <a:pPr eaLnBrk="1" hangingPunct="1"/>
            <a:endParaRPr lang="en-US" smtClean="0"/>
          </a:p>
          <a:p>
            <a:pPr eaLnBrk="1" hangingPunct="1"/>
            <a:endParaRPr lang="en-US"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normAutofit fontScale="90000"/>
          </a:bodyPr>
          <a:lstStyle/>
          <a:p>
            <a:pPr eaLnBrk="1" fontAlgn="auto" hangingPunct="1">
              <a:spcAft>
                <a:spcPts val="0"/>
              </a:spcAft>
              <a:defRPr/>
            </a:pPr>
            <a:r>
              <a:rPr lang="en-GB" sz="4000" smtClean="0">
                <a:solidFill>
                  <a:schemeClr val="tx2">
                    <a:satMod val="130000"/>
                  </a:schemeClr>
                </a:solidFill>
              </a:rPr>
              <a:t>What makes one group virtuous and not another?</a:t>
            </a:r>
          </a:p>
        </p:txBody>
      </p:sp>
      <p:sp>
        <p:nvSpPr>
          <p:cNvPr id="28675" name="Rectangle 3"/>
          <p:cNvSpPr>
            <a:spLocks noGrp="1" noChangeArrowheads="1"/>
          </p:cNvSpPr>
          <p:nvPr>
            <p:ph idx="1"/>
          </p:nvPr>
        </p:nvSpPr>
        <p:spPr>
          <a:xfrm>
            <a:off x="5105400" y="1905000"/>
            <a:ext cx="3429000" cy="4648200"/>
          </a:xfrm>
        </p:spPr>
        <p:txBody>
          <a:bodyPr/>
          <a:lstStyle/>
          <a:p>
            <a:pPr eaLnBrk="1" hangingPunct="1"/>
            <a:r>
              <a:rPr lang="en-US" smtClean="0"/>
              <a:t>Inner-City Gangs</a:t>
            </a:r>
          </a:p>
          <a:p>
            <a:pPr lvl="1" eaLnBrk="1" hangingPunct="1"/>
            <a:r>
              <a:rPr lang="en-US" smtClean="0"/>
              <a:t>Common values</a:t>
            </a:r>
          </a:p>
          <a:p>
            <a:pPr lvl="1" eaLnBrk="1" hangingPunct="1"/>
            <a:r>
              <a:rPr lang="en-US" smtClean="0"/>
              <a:t>Models</a:t>
            </a:r>
          </a:p>
          <a:p>
            <a:pPr lvl="1" eaLnBrk="1" hangingPunct="1"/>
            <a:r>
              <a:rPr lang="en-US" smtClean="0"/>
              <a:t>“Virtuous” actions</a:t>
            </a:r>
          </a:p>
          <a:p>
            <a:pPr lvl="1" eaLnBrk="1" hangingPunct="1"/>
            <a:r>
              <a:rPr lang="en-US" smtClean="0"/>
              <a:t>Codes of honour</a:t>
            </a:r>
          </a:p>
          <a:p>
            <a:pPr lvl="1" eaLnBrk="1" hangingPunct="1"/>
            <a:endParaRPr lang="en-US" smtClean="0"/>
          </a:p>
          <a:p>
            <a:pPr eaLnBrk="1" hangingPunct="1"/>
            <a:endParaRPr lang="en-US" smtClean="0"/>
          </a:p>
          <a:p>
            <a:pPr eaLnBrk="1" hangingPunct="1"/>
            <a:endParaRPr lang="en-US"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8" name="Rectangle 3"/>
          <p:cNvSpPr>
            <a:spLocks noGrp="1" noChangeArrowheads="1"/>
          </p:cNvSpPr>
          <p:nvPr>
            <p:ph idx="1"/>
          </p:nvPr>
        </p:nvSpPr>
        <p:spPr>
          <a:xfrm>
            <a:off x="1143000" y="642938"/>
            <a:ext cx="3962400" cy="5757862"/>
          </a:xfrm>
        </p:spPr>
        <p:txBody>
          <a:bodyPr/>
          <a:lstStyle/>
          <a:p>
            <a:pPr eaLnBrk="1" hangingPunct="1"/>
            <a:r>
              <a:rPr lang="en-US" smtClean="0"/>
              <a:t>Ku Klux Klan?</a:t>
            </a:r>
          </a:p>
          <a:p>
            <a:pPr lvl="1" eaLnBrk="1" hangingPunct="1"/>
            <a:r>
              <a:rPr lang="en-US" smtClean="0"/>
              <a:t>Focused</a:t>
            </a:r>
          </a:p>
          <a:p>
            <a:pPr lvl="1" eaLnBrk="1" hangingPunct="1"/>
            <a:r>
              <a:rPr lang="en-US" smtClean="0"/>
              <a:t>Live tradition</a:t>
            </a:r>
          </a:p>
          <a:p>
            <a:pPr lvl="1" eaLnBrk="1" hangingPunct="1"/>
            <a:r>
              <a:rPr lang="en-US" smtClean="0"/>
              <a:t>Stories and </a:t>
            </a:r>
          </a:p>
          <a:p>
            <a:pPr lvl="1" eaLnBrk="1" hangingPunct="1">
              <a:buFontTx/>
              <a:buNone/>
            </a:pPr>
            <a:r>
              <a:rPr lang="en-US" smtClean="0"/>
              <a:t>	Models</a:t>
            </a:r>
          </a:p>
          <a:p>
            <a:pPr lvl="1" eaLnBrk="1" hangingPunct="1"/>
            <a:r>
              <a:rPr lang="en-US" smtClean="0"/>
              <a:t>Common</a:t>
            </a:r>
          </a:p>
          <a:p>
            <a:pPr lvl="1" eaLnBrk="1" hangingPunct="1">
              <a:buFontTx/>
              <a:buNone/>
            </a:pPr>
            <a:r>
              <a:rPr lang="en-US" smtClean="0"/>
              <a:t>	enemy</a:t>
            </a:r>
          </a:p>
          <a:p>
            <a:pPr lvl="1" eaLnBrk="1" hangingPunct="1"/>
            <a:r>
              <a:rPr lang="en-US" smtClean="0"/>
              <a:t>“The family is the strength of our nation.”</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457200" y="274638"/>
            <a:ext cx="8229600" cy="76200"/>
          </a:xfrm>
        </p:spPr>
        <p:txBody>
          <a:bodyPr>
            <a:normAutofit fontScale="90000"/>
          </a:bodyPr>
          <a:lstStyle/>
          <a:p>
            <a:pPr eaLnBrk="1" fontAlgn="auto" hangingPunct="1">
              <a:spcAft>
                <a:spcPts val="0"/>
              </a:spcAft>
              <a:defRPr/>
            </a:pPr>
            <a:endParaRPr lang="en-GB" sz="4000" smtClean="0">
              <a:solidFill>
                <a:schemeClr val="tx2">
                  <a:satMod val="130000"/>
                </a:schemeClr>
              </a:solidFill>
            </a:endParaRPr>
          </a:p>
        </p:txBody>
      </p:sp>
      <p:sp>
        <p:nvSpPr>
          <p:cNvPr id="30723" name="Rectangle 3"/>
          <p:cNvSpPr>
            <a:spLocks noGrp="1" noChangeArrowheads="1"/>
          </p:cNvSpPr>
          <p:nvPr>
            <p:ph idx="1"/>
          </p:nvPr>
        </p:nvSpPr>
        <p:spPr>
          <a:xfrm>
            <a:off x="1143000" y="928688"/>
            <a:ext cx="7315200" cy="5167312"/>
          </a:xfrm>
        </p:spPr>
        <p:txBody>
          <a:bodyPr/>
          <a:lstStyle/>
          <a:p>
            <a:pPr eaLnBrk="1" hangingPunct="1"/>
            <a:r>
              <a:rPr lang="en-US" sz="2800" smtClean="0"/>
              <a:t>The Christian Church?</a:t>
            </a:r>
          </a:p>
          <a:p>
            <a:pPr eaLnBrk="1" hangingPunct="1"/>
            <a:endParaRPr lang="en-US" sz="2800" smtClean="0"/>
          </a:p>
          <a:p>
            <a:pPr eaLnBrk="1" hangingPunct="1"/>
            <a:r>
              <a:rPr lang="en-US" sz="2800" smtClean="0"/>
              <a:t>The Taliban?</a:t>
            </a:r>
          </a:p>
          <a:p>
            <a:pPr eaLnBrk="1" hangingPunct="1"/>
            <a:endParaRPr lang="en-US" sz="2800" smtClean="0"/>
          </a:p>
          <a:p>
            <a:pPr eaLnBrk="1" hangingPunct="1"/>
            <a:r>
              <a:rPr lang="en-US" sz="2800" smtClean="0"/>
              <a:t>The Scouting Movement?</a:t>
            </a:r>
          </a:p>
          <a:p>
            <a:pPr eaLnBrk="1" hangingPunct="1"/>
            <a:endParaRPr lang="en-US" sz="2800" smtClean="0"/>
          </a:p>
          <a:p>
            <a:pPr eaLnBrk="1" hangingPunct="1"/>
            <a:r>
              <a:rPr lang="en-US" sz="2800" smtClean="0"/>
              <a:t>Your school?</a:t>
            </a:r>
          </a:p>
          <a:p>
            <a:pPr eaLnBrk="1" hangingPunct="1"/>
            <a:endParaRPr lang="en-US" sz="2800" smtClean="0"/>
          </a:p>
          <a:p>
            <a:pPr eaLnBrk="1" hangingPunct="1"/>
            <a:r>
              <a:rPr lang="en-US" sz="2800" smtClean="0"/>
              <a:t>Your friends?</a:t>
            </a:r>
          </a:p>
          <a:p>
            <a:pPr eaLnBrk="1" hangingPunct="1"/>
            <a:endParaRPr lang="en-US" sz="2800" smtClean="0"/>
          </a:p>
          <a:p>
            <a:pPr eaLnBrk="1" hangingPunct="1"/>
            <a:endParaRPr lang="en-US" sz="2800" smtClean="0"/>
          </a:p>
          <a:p>
            <a:pPr eaLnBrk="1" hangingPunct="1"/>
            <a:endParaRPr lang="en-US" sz="2800" smtClean="0"/>
          </a:p>
          <a:p>
            <a:pPr eaLnBrk="1" hangingPunct="1"/>
            <a:endParaRPr lang="en-US" sz="2800" smtClean="0"/>
          </a:p>
          <a:p>
            <a:pPr eaLnBrk="1" hangingPunct="1"/>
            <a:endParaRPr lang="en-US" sz="280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thinkingcapwhoa_color.gif"/>
          <p:cNvPicPr>
            <a:picLocks noChangeAspect="1"/>
          </p:cNvPicPr>
          <p:nvPr/>
        </p:nvPicPr>
        <p:blipFill>
          <a:blip r:embed="rId2" cstate="print"/>
          <a:stretch>
            <a:fillRect/>
          </a:stretch>
        </p:blipFill>
        <p:spPr>
          <a:xfrm>
            <a:off x="3643306" y="-357214"/>
            <a:ext cx="2158820" cy="2500305"/>
          </a:xfrm>
          <a:prstGeom prst="rect">
            <a:avLst/>
          </a:prstGeom>
        </p:spPr>
      </p:pic>
      <p:sp>
        <p:nvSpPr>
          <p:cNvPr id="2" name="Title 1"/>
          <p:cNvSpPr>
            <a:spLocks noGrp="1"/>
          </p:cNvSpPr>
          <p:nvPr>
            <p:ph type="title"/>
          </p:nvPr>
        </p:nvSpPr>
        <p:spPr/>
        <p:txBody>
          <a:bodyPr/>
          <a:lstStyle/>
          <a:p>
            <a:r>
              <a:rPr lang="en-GB" dirty="0" err="1" smtClean="0"/>
              <a:t>OVERview</a:t>
            </a:r>
            <a:endParaRPr lang="en-GB" dirty="0"/>
          </a:p>
        </p:txBody>
      </p:sp>
      <p:sp>
        <p:nvSpPr>
          <p:cNvPr id="3" name="Content Placeholder 2"/>
          <p:cNvSpPr>
            <a:spLocks noGrp="1"/>
          </p:cNvSpPr>
          <p:nvPr>
            <p:ph sz="half" idx="1"/>
          </p:nvPr>
        </p:nvSpPr>
        <p:spPr>
          <a:xfrm>
            <a:off x="0" y="1814490"/>
            <a:ext cx="4465158" cy="5043510"/>
          </a:xfrm>
          <a:prstGeom prst="roundRect">
            <a:avLst/>
          </a:prstGeom>
          <a:solidFill>
            <a:schemeClr val="bg1">
              <a:lumMod val="95000"/>
            </a:schemeClr>
          </a:solidFill>
          <a:ln>
            <a:noFill/>
          </a:ln>
        </p:spPr>
        <p:style>
          <a:lnRef idx="2">
            <a:schemeClr val="dk1"/>
          </a:lnRef>
          <a:fillRef idx="1">
            <a:schemeClr val="lt1"/>
          </a:fillRef>
          <a:effectRef idx="0">
            <a:schemeClr val="dk1"/>
          </a:effectRef>
          <a:fontRef idx="minor">
            <a:schemeClr val="dk1"/>
          </a:fontRef>
        </p:style>
        <p:txBody>
          <a:bodyPr>
            <a:normAutofit fontScale="77500" lnSpcReduction="20000"/>
          </a:bodyPr>
          <a:lstStyle/>
          <a:p>
            <a:pPr>
              <a:spcAft>
                <a:spcPts val="600"/>
              </a:spcAft>
            </a:pPr>
            <a:r>
              <a:rPr lang="en-GB" dirty="0" smtClean="0"/>
              <a:t>Modern ethical study has lost its way.</a:t>
            </a:r>
          </a:p>
          <a:p>
            <a:pPr>
              <a:spcAft>
                <a:spcPts val="600"/>
              </a:spcAft>
            </a:pPr>
            <a:r>
              <a:rPr lang="en-GB" dirty="0" smtClean="0"/>
              <a:t>It is too concerned with normative rules or the reality of those normative rules. (meta ethics) </a:t>
            </a:r>
          </a:p>
          <a:p>
            <a:pPr>
              <a:spcAft>
                <a:spcPts val="600"/>
              </a:spcAft>
            </a:pPr>
            <a:r>
              <a:rPr lang="en-GB" dirty="0" smtClean="0"/>
              <a:t>This has not helped fill the moral vacuum of society. </a:t>
            </a:r>
          </a:p>
          <a:p>
            <a:pPr>
              <a:spcAft>
                <a:spcPts val="600"/>
              </a:spcAft>
            </a:pPr>
            <a:r>
              <a:rPr lang="en-GB" dirty="0" smtClean="0"/>
              <a:t>Anscombe believed that Virtue ethics was the only solution to the moral vacuum in society.</a:t>
            </a:r>
          </a:p>
          <a:p>
            <a:pPr>
              <a:spcAft>
                <a:spcPts val="600"/>
              </a:spcAft>
            </a:pPr>
            <a:r>
              <a:rPr lang="en-GB" dirty="0" smtClean="0"/>
              <a:t>Macintyre believed the same thing. </a:t>
            </a:r>
          </a:p>
          <a:p>
            <a:pPr>
              <a:spcAft>
                <a:spcPts val="600"/>
              </a:spcAft>
            </a:pPr>
            <a:endParaRPr lang="en-GB" dirty="0"/>
          </a:p>
        </p:txBody>
      </p:sp>
      <p:sp>
        <p:nvSpPr>
          <p:cNvPr id="5" name="Content Placeholder 4"/>
          <p:cNvSpPr>
            <a:spLocks noGrp="1"/>
          </p:cNvSpPr>
          <p:nvPr>
            <p:ph sz="half" idx="2"/>
          </p:nvPr>
        </p:nvSpPr>
        <p:spPr>
          <a:xfrm>
            <a:off x="4678842" y="1814490"/>
            <a:ext cx="4465158" cy="5043510"/>
          </a:xfrm>
          <a:prstGeom prst="roundRect">
            <a:avLst/>
          </a:prstGeom>
          <a:solidFill>
            <a:schemeClr val="bg1">
              <a:lumMod val="95000"/>
            </a:schemeClr>
          </a:solidFill>
        </p:spPr>
        <p:txBody>
          <a:bodyPr>
            <a:normAutofit fontScale="77500" lnSpcReduction="20000"/>
          </a:bodyPr>
          <a:lstStyle/>
          <a:p>
            <a:pPr>
              <a:spcAft>
                <a:spcPts val="600"/>
              </a:spcAft>
            </a:pPr>
            <a:r>
              <a:rPr lang="en-GB" dirty="0" smtClean="0"/>
              <a:t>the best way to fill the moral vacuum is to chart our moral virtues.</a:t>
            </a:r>
          </a:p>
          <a:p>
            <a:pPr>
              <a:spcAft>
                <a:spcPts val="600"/>
              </a:spcAft>
            </a:pPr>
            <a:r>
              <a:rPr lang="en-GB" dirty="0" smtClean="0"/>
              <a:t>Throughout history they have been important because they help ordinary people be moral.</a:t>
            </a:r>
          </a:p>
          <a:p>
            <a:pPr>
              <a:spcAft>
                <a:spcPts val="600"/>
              </a:spcAft>
            </a:pPr>
            <a:r>
              <a:rPr lang="en-GB" dirty="0" smtClean="0"/>
              <a:t>Virtues must be based on good will. </a:t>
            </a:r>
          </a:p>
          <a:p>
            <a:pPr>
              <a:spcAft>
                <a:spcPts val="600"/>
              </a:spcAft>
            </a:pPr>
            <a:r>
              <a:rPr lang="en-GB" dirty="0" smtClean="0"/>
              <a:t>There are internal and external goods. </a:t>
            </a:r>
          </a:p>
          <a:p>
            <a:pPr>
              <a:spcAft>
                <a:spcPts val="600"/>
              </a:spcAft>
            </a:pPr>
            <a:r>
              <a:rPr lang="en-GB" dirty="0" smtClean="0"/>
              <a:t>The virtues help us overcome the effects of the three groups of people.  </a:t>
            </a:r>
          </a:p>
          <a:p>
            <a:pPr>
              <a:spcAft>
                <a:spcPts val="600"/>
              </a:spcAft>
            </a:pPr>
            <a:endParaRPr lang="en-GB"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normAutofit/>
          </a:bodyPr>
          <a:lstStyle/>
          <a:p>
            <a:pPr eaLnBrk="1" fontAlgn="auto" hangingPunct="1">
              <a:spcAft>
                <a:spcPts val="0"/>
              </a:spcAft>
              <a:defRPr/>
            </a:pPr>
            <a:r>
              <a:rPr lang="en-GB" sz="4000" smtClean="0">
                <a:solidFill>
                  <a:schemeClr val="tx2">
                    <a:satMod val="130000"/>
                  </a:schemeClr>
                </a:solidFill>
              </a:rPr>
              <a:t>Are the virtues the same for everyone?</a:t>
            </a:r>
          </a:p>
        </p:txBody>
      </p:sp>
      <p:sp>
        <p:nvSpPr>
          <p:cNvPr id="31747" name="Rectangle 3"/>
          <p:cNvSpPr>
            <a:spLocks noGrp="1" noChangeArrowheads="1"/>
          </p:cNvSpPr>
          <p:nvPr>
            <p:ph idx="1"/>
          </p:nvPr>
        </p:nvSpPr>
        <p:spPr/>
        <p:txBody>
          <a:bodyPr/>
          <a:lstStyle/>
          <a:p>
            <a:pPr eaLnBrk="1" hangingPunct="1"/>
            <a:r>
              <a:rPr lang="en-GB" smtClean="0"/>
              <a:t>People are very different.</a:t>
            </a:r>
          </a:p>
          <a:p>
            <a:pPr eaLnBrk="1" hangingPunct="1"/>
            <a:r>
              <a:rPr lang="en-GB" smtClean="0"/>
              <a:t>But we face the same basic problems and have the same basic needs.</a:t>
            </a:r>
          </a:p>
          <a:p>
            <a:pPr eaLnBrk="1" hangingPunct="1"/>
            <a:r>
              <a:rPr lang="en-GB" smtClean="0"/>
              <a:t>Everyone needs </a:t>
            </a:r>
            <a:r>
              <a:rPr lang="en-GB" b="1" smtClean="0"/>
              <a:t>courage</a:t>
            </a:r>
            <a:r>
              <a:rPr lang="en-GB" smtClean="0"/>
              <a:t> as danger can always arise.</a:t>
            </a:r>
          </a:p>
          <a:p>
            <a:pPr eaLnBrk="1" hangingPunct="1"/>
            <a:r>
              <a:rPr lang="en-GB" smtClean="0"/>
              <a:t>Some people are less well off, so we will need </a:t>
            </a:r>
            <a:r>
              <a:rPr lang="en-GB" b="1" smtClean="0"/>
              <a:t>generosity</a:t>
            </a:r>
            <a:r>
              <a:rPr lang="en-GB" smtClean="0"/>
              <a:t>.</a:t>
            </a:r>
          </a:p>
          <a:p>
            <a:pPr eaLnBrk="1" hangingPunct="1"/>
            <a:r>
              <a:rPr lang="en-GB" smtClean="0"/>
              <a:t>Everyone needs friends so we need </a:t>
            </a:r>
            <a:r>
              <a:rPr lang="en-GB" b="1" smtClean="0"/>
              <a:t>loyalty</a:t>
            </a:r>
            <a:r>
              <a:rPr lang="en-GB" smtClean="0"/>
              <a: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The 20th </a:t>
            </a:r>
            <a:br>
              <a:rPr lang="en-GB" dirty="0" smtClean="0"/>
            </a:br>
            <a:r>
              <a:rPr lang="en-GB" dirty="0" smtClean="0"/>
              <a:t>century revival</a:t>
            </a:r>
            <a:endParaRPr lang="en-GB" dirty="0"/>
          </a:p>
        </p:txBody>
      </p:sp>
      <p:pic>
        <p:nvPicPr>
          <p:cNvPr id="7" name="Picture 6" descr="change-1.jpg"/>
          <p:cNvPicPr>
            <a:picLocks noChangeAspect="1"/>
          </p:cNvPicPr>
          <p:nvPr/>
        </p:nvPicPr>
        <p:blipFill>
          <a:blip r:embed="rId2" cstate="print"/>
          <a:stretch>
            <a:fillRect/>
          </a:stretch>
        </p:blipFill>
        <p:spPr>
          <a:xfrm>
            <a:off x="6715140" y="-1"/>
            <a:ext cx="2428860" cy="2708179"/>
          </a:xfrm>
          <a:prstGeom prst="rect">
            <a:avLst/>
          </a:prstGeom>
        </p:spPr>
      </p:pic>
      <p:sp>
        <p:nvSpPr>
          <p:cNvPr id="3" name="Content Placeholder 2"/>
          <p:cNvSpPr>
            <a:spLocks noGrp="1"/>
          </p:cNvSpPr>
          <p:nvPr>
            <p:ph idx="1"/>
          </p:nvPr>
        </p:nvSpPr>
        <p:spPr>
          <a:prstGeom prst="snip1Rect">
            <a:avLst/>
          </a:prstGeom>
          <a:ln/>
        </p:spPr>
        <p:style>
          <a:lnRef idx="2">
            <a:schemeClr val="dk1"/>
          </a:lnRef>
          <a:fillRef idx="1">
            <a:schemeClr val="lt1"/>
          </a:fillRef>
          <a:effectRef idx="0">
            <a:schemeClr val="dk1"/>
          </a:effectRef>
          <a:fontRef idx="minor">
            <a:schemeClr val="dk1"/>
          </a:fontRef>
        </p:style>
        <p:txBody>
          <a:bodyPr>
            <a:normAutofit fontScale="85000" lnSpcReduction="20000"/>
          </a:bodyPr>
          <a:lstStyle/>
          <a:p>
            <a:pPr>
              <a:spcAft>
                <a:spcPts val="1200"/>
              </a:spcAft>
            </a:pPr>
            <a:r>
              <a:rPr lang="en-GB" dirty="0" smtClean="0"/>
              <a:t>Since the enlightenment ethics has been dominated by normative theories. </a:t>
            </a:r>
          </a:p>
          <a:p>
            <a:pPr>
              <a:spcAft>
                <a:spcPts val="1200"/>
              </a:spcAft>
            </a:pPr>
            <a:r>
              <a:rPr lang="en-GB" dirty="0" smtClean="0"/>
              <a:t>These theories give a moral answer to a problem based on different circumstances.</a:t>
            </a:r>
          </a:p>
          <a:p>
            <a:pPr>
              <a:spcAft>
                <a:spcPts val="1200"/>
              </a:spcAft>
            </a:pPr>
            <a:r>
              <a:rPr lang="en-GB" dirty="0" smtClean="0"/>
              <a:t>Virtue ethics before the 20th century had died out. </a:t>
            </a:r>
          </a:p>
          <a:p>
            <a:pPr>
              <a:spcAft>
                <a:spcPts val="1200"/>
              </a:spcAft>
            </a:pPr>
            <a:r>
              <a:rPr lang="en-GB" dirty="0" smtClean="0"/>
              <a:t>however it was noticed that there was a distinct gap in the moral mindset that normative ethics was not filling.</a:t>
            </a:r>
          </a:p>
          <a:p>
            <a:pPr>
              <a:spcAft>
                <a:spcPts val="1200"/>
              </a:spcAft>
            </a:pPr>
            <a:r>
              <a:rPr lang="en-GB" dirty="0" smtClean="0"/>
              <a:t>A fresh approach was needed.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751506"/>
          </a:xfrm>
        </p:spPr>
        <p:txBody>
          <a:bodyPr>
            <a:normAutofit fontScale="90000"/>
          </a:bodyPr>
          <a:lstStyle/>
          <a:p>
            <a:r>
              <a:rPr lang="en-GB" dirty="0" err="1" smtClean="0"/>
              <a:t>anscombe</a:t>
            </a:r>
            <a:endParaRPr lang="en-GB" dirty="0"/>
          </a:p>
        </p:txBody>
      </p:sp>
      <p:sp>
        <p:nvSpPr>
          <p:cNvPr id="3" name="Content Placeholder 2"/>
          <p:cNvSpPr>
            <a:spLocks noGrp="1"/>
          </p:cNvSpPr>
          <p:nvPr>
            <p:ph idx="1"/>
          </p:nvPr>
        </p:nvSpPr>
        <p:spPr>
          <a:xfrm>
            <a:off x="500034" y="1142984"/>
            <a:ext cx="5286412" cy="5429288"/>
          </a:xfrm>
        </p:spPr>
        <p:txBody>
          <a:bodyPr>
            <a:normAutofit fontScale="92500" lnSpcReduction="20000"/>
          </a:bodyPr>
          <a:lstStyle/>
          <a:p>
            <a:pPr>
              <a:spcAft>
                <a:spcPts val="1200"/>
              </a:spcAft>
            </a:pPr>
            <a:r>
              <a:rPr lang="en-GB" dirty="0" smtClean="0"/>
              <a:t>Elizabeth Anscombe initiated the modern revival of virtue theory. </a:t>
            </a:r>
          </a:p>
          <a:p>
            <a:pPr>
              <a:spcAft>
                <a:spcPts val="1200"/>
              </a:spcAft>
            </a:pPr>
            <a:r>
              <a:rPr lang="en-GB" dirty="0" smtClean="0"/>
              <a:t>She was critical of moral theories which allowed any moral act of any kind if it brought about some good end.  </a:t>
            </a:r>
          </a:p>
          <a:p>
            <a:pPr>
              <a:spcAft>
                <a:spcPts val="1200"/>
              </a:spcAft>
            </a:pPr>
            <a:r>
              <a:rPr lang="en-GB" dirty="0" smtClean="0"/>
              <a:t>She argued that consequentialist thinking has come to dominate much of modern philosophy. </a:t>
            </a:r>
          </a:p>
        </p:txBody>
      </p:sp>
      <p:pic>
        <p:nvPicPr>
          <p:cNvPr id="4" name="Picture 3" descr="anscombe2.jpg"/>
          <p:cNvPicPr>
            <a:picLocks noChangeAspect="1"/>
          </p:cNvPicPr>
          <p:nvPr/>
        </p:nvPicPr>
        <p:blipFill>
          <a:blip r:embed="rId2" cstate="print"/>
          <a:stretch>
            <a:fillRect/>
          </a:stretch>
        </p:blipFill>
        <p:spPr>
          <a:xfrm>
            <a:off x="6143636" y="1714488"/>
            <a:ext cx="2540000" cy="37211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751506"/>
          </a:xfrm>
        </p:spPr>
        <p:txBody>
          <a:bodyPr>
            <a:normAutofit fontScale="90000"/>
          </a:bodyPr>
          <a:lstStyle/>
          <a:p>
            <a:r>
              <a:rPr lang="en-GB" dirty="0" err="1" smtClean="0"/>
              <a:t>anscombe</a:t>
            </a:r>
            <a:endParaRPr lang="en-GB" dirty="0"/>
          </a:p>
        </p:txBody>
      </p:sp>
      <p:sp>
        <p:nvSpPr>
          <p:cNvPr id="3" name="Content Placeholder 2"/>
          <p:cNvSpPr>
            <a:spLocks noGrp="1"/>
          </p:cNvSpPr>
          <p:nvPr>
            <p:ph idx="1"/>
          </p:nvPr>
        </p:nvSpPr>
        <p:spPr>
          <a:xfrm>
            <a:off x="500034" y="1142984"/>
            <a:ext cx="7072362" cy="5429288"/>
          </a:xfrm>
        </p:spPr>
        <p:txBody>
          <a:bodyPr>
            <a:normAutofit lnSpcReduction="10000"/>
          </a:bodyPr>
          <a:lstStyle/>
          <a:p>
            <a:pPr>
              <a:spcAft>
                <a:spcPts val="1200"/>
              </a:spcAft>
            </a:pPr>
            <a:r>
              <a:rPr lang="en-GB" b="1" dirty="0" smtClean="0"/>
              <a:t>“The concepts of obligation, and duty – moral ‘ought’, ought to be jettisoned.” </a:t>
            </a:r>
          </a:p>
          <a:p>
            <a:pPr>
              <a:spcAft>
                <a:spcPts val="1200"/>
              </a:spcAft>
            </a:pPr>
            <a:r>
              <a:rPr lang="en-GB" dirty="0" smtClean="0"/>
              <a:t>These are part of ethics which no longer has a basis as many are based around the idea of a creator God which we have got rid of. </a:t>
            </a:r>
          </a:p>
          <a:p>
            <a:pPr>
              <a:spcAft>
                <a:spcPts val="1200"/>
              </a:spcAft>
            </a:pPr>
            <a:r>
              <a:rPr lang="en-GB" dirty="0" smtClean="0"/>
              <a:t>She said the idea of ethics defined as some legalistic principles (rules) needs to be changed. </a:t>
            </a:r>
          </a:p>
        </p:txBody>
      </p:sp>
      <p:sp>
        <p:nvSpPr>
          <p:cNvPr id="5" name="Rounded Rectangle 4"/>
          <p:cNvSpPr/>
          <p:nvPr/>
        </p:nvSpPr>
        <p:spPr>
          <a:xfrm>
            <a:off x="3786182" y="5000636"/>
            <a:ext cx="3428992" cy="1643050"/>
          </a:xfrm>
          <a:prstGeom prst="round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500" dirty="0" smtClean="0">
                <a:solidFill>
                  <a:sysClr val="windowText" lastClr="000000"/>
                </a:solidFill>
              </a:rPr>
              <a:t>Ethics is too concerned with this act and that act being immoral. </a:t>
            </a:r>
            <a:endParaRPr lang="en-GB" sz="2500" dirty="0">
              <a:solidFill>
                <a:sysClr val="windowText" lastClr="0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428596" y="3929066"/>
            <a:ext cx="5357850" cy="1285884"/>
          </a:xfrm>
          <a:prstGeom prst="round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a:xfrm>
            <a:off x="457200" y="320040"/>
            <a:ext cx="7239000" cy="751506"/>
          </a:xfrm>
        </p:spPr>
        <p:txBody>
          <a:bodyPr>
            <a:normAutofit fontScale="90000"/>
          </a:bodyPr>
          <a:lstStyle/>
          <a:p>
            <a:r>
              <a:rPr lang="en-GB" dirty="0" err="1" smtClean="0"/>
              <a:t>anscombe</a:t>
            </a:r>
            <a:endParaRPr lang="en-GB" dirty="0"/>
          </a:p>
        </p:txBody>
      </p:sp>
      <p:sp>
        <p:nvSpPr>
          <p:cNvPr id="3" name="Content Placeholder 2"/>
          <p:cNvSpPr>
            <a:spLocks noGrp="1"/>
          </p:cNvSpPr>
          <p:nvPr>
            <p:ph idx="1"/>
          </p:nvPr>
        </p:nvSpPr>
        <p:spPr>
          <a:xfrm>
            <a:off x="500034" y="1142984"/>
            <a:ext cx="5286412" cy="5429288"/>
          </a:xfrm>
        </p:spPr>
        <p:txBody>
          <a:bodyPr>
            <a:normAutofit fontScale="85000" lnSpcReduction="20000"/>
          </a:bodyPr>
          <a:lstStyle/>
          <a:p>
            <a:pPr>
              <a:spcAft>
                <a:spcPts val="1200"/>
              </a:spcAft>
            </a:pPr>
            <a:r>
              <a:rPr lang="en-GB" dirty="0" smtClean="0"/>
              <a:t>This was just as true for utilitarian ideas of the greatest good for the greatest number as it was for Kant’s deontological categorical imperative.</a:t>
            </a:r>
          </a:p>
          <a:p>
            <a:pPr>
              <a:spcAft>
                <a:spcPts val="1200"/>
              </a:spcAft>
            </a:pPr>
            <a:r>
              <a:rPr lang="en-GB" dirty="0" smtClean="0"/>
              <a:t>Anscombe proposed a different way of studying ethics. </a:t>
            </a:r>
          </a:p>
          <a:p>
            <a:pPr>
              <a:spcAft>
                <a:spcPts val="1200"/>
              </a:spcAft>
            </a:pPr>
            <a:r>
              <a:rPr lang="en-GB" dirty="0" smtClean="0"/>
              <a:t>We should think about the idea of a virtue and human flourishing, referring back to Plato and Aristotle. </a:t>
            </a:r>
          </a:p>
          <a:p>
            <a:pPr>
              <a:spcAft>
                <a:spcPts val="1200"/>
              </a:spcAft>
            </a:pPr>
            <a:r>
              <a:rPr lang="en-GB" dirty="0" smtClean="0"/>
              <a:t>Further development was necessary in understanding what we mean by virtue. </a:t>
            </a:r>
          </a:p>
        </p:txBody>
      </p:sp>
      <p:pic>
        <p:nvPicPr>
          <p:cNvPr id="4" name="Picture 3" descr="anscombe2.jpg"/>
          <p:cNvPicPr>
            <a:picLocks noChangeAspect="1"/>
          </p:cNvPicPr>
          <p:nvPr/>
        </p:nvPicPr>
        <p:blipFill>
          <a:blip r:embed="rId2" cstate="print"/>
          <a:stretch>
            <a:fillRect/>
          </a:stretch>
        </p:blipFill>
        <p:spPr>
          <a:xfrm>
            <a:off x="6143636" y="1357298"/>
            <a:ext cx="2540000" cy="37211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6"/>
          <p:cNvSpPr/>
          <p:nvPr/>
        </p:nvSpPr>
        <p:spPr>
          <a:xfrm>
            <a:off x="357158" y="4786322"/>
            <a:ext cx="5929354" cy="1857388"/>
          </a:xfrm>
          <a:prstGeom prst="round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a:xfrm>
            <a:off x="457200" y="320040"/>
            <a:ext cx="7239000" cy="751506"/>
          </a:xfrm>
        </p:spPr>
        <p:txBody>
          <a:bodyPr>
            <a:normAutofit fontScale="90000"/>
          </a:bodyPr>
          <a:lstStyle/>
          <a:p>
            <a:r>
              <a:rPr lang="en-GB" dirty="0" smtClean="0"/>
              <a:t>History is important</a:t>
            </a:r>
            <a:endParaRPr lang="en-GB" dirty="0"/>
          </a:p>
        </p:txBody>
      </p:sp>
      <p:sp>
        <p:nvSpPr>
          <p:cNvPr id="3" name="Content Placeholder 2"/>
          <p:cNvSpPr>
            <a:spLocks noGrp="1"/>
          </p:cNvSpPr>
          <p:nvPr>
            <p:ph idx="1"/>
          </p:nvPr>
        </p:nvSpPr>
        <p:spPr>
          <a:xfrm>
            <a:off x="500034" y="1428712"/>
            <a:ext cx="5572164" cy="5429288"/>
          </a:xfrm>
        </p:spPr>
        <p:txBody>
          <a:bodyPr>
            <a:normAutofit fontScale="77500" lnSpcReduction="20000"/>
          </a:bodyPr>
          <a:lstStyle/>
          <a:p>
            <a:pPr>
              <a:spcAft>
                <a:spcPts val="1200"/>
              </a:spcAft>
            </a:pPr>
            <a:r>
              <a:rPr lang="en-GB" dirty="0" smtClean="0"/>
              <a:t> In 1981, Alasdair Macintyre (right) wrote a book called ‘After Virtue’ in which he argued that we should give serious consideration to Aristotle’s theory. </a:t>
            </a:r>
          </a:p>
          <a:p>
            <a:pPr>
              <a:spcAft>
                <a:spcPts val="1200"/>
              </a:spcAft>
            </a:pPr>
            <a:r>
              <a:rPr lang="en-GB" dirty="0" smtClean="0"/>
              <a:t>In his book, he traced the history of virtue ethics and tried to establish a system of virtue ethics for the modern age. </a:t>
            </a:r>
          </a:p>
          <a:p>
            <a:pPr>
              <a:spcAft>
                <a:spcPts val="1200"/>
              </a:spcAft>
            </a:pPr>
            <a:r>
              <a:rPr lang="en-GB" dirty="0" smtClean="0"/>
              <a:t>His basic complaint was that modern ethics put too much emphasis on reason and not enough stress on people, their characters and the contexts of their lives.</a:t>
            </a:r>
          </a:p>
          <a:p>
            <a:pPr>
              <a:spcAft>
                <a:spcPts val="1200"/>
              </a:spcAft>
            </a:pPr>
            <a:endParaRPr lang="en-GB" dirty="0"/>
          </a:p>
        </p:txBody>
      </p:sp>
      <p:pic>
        <p:nvPicPr>
          <p:cNvPr id="4" name="Picture 3" descr="anscombe2.jpg"/>
          <p:cNvPicPr>
            <a:picLocks noChangeAspect="1"/>
          </p:cNvPicPr>
          <p:nvPr/>
        </p:nvPicPr>
        <p:blipFill>
          <a:blip r:embed="rId2" cstate="print"/>
          <a:stretch>
            <a:fillRect/>
          </a:stretch>
        </p:blipFill>
        <p:spPr>
          <a:xfrm>
            <a:off x="6357950" y="214290"/>
            <a:ext cx="2540000" cy="3672949"/>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Homeric virtues</a:t>
            </a:r>
            <a:endParaRPr lang="en-GB" dirty="0"/>
          </a:p>
        </p:txBody>
      </p:sp>
      <p:pic>
        <p:nvPicPr>
          <p:cNvPr id="4" name="Picture 3" descr="homer.jpg"/>
          <p:cNvPicPr>
            <a:picLocks noChangeAspect="1"/>
          </p:cNvPicPr>
          <p:nvPr/>
        </p:nvPicPr>
        <p:blipFill>
          <a:blip r:embed="rId2" cstate="print"/>
          <a:stretch>
            <a:fillRect/>
          </a:stretch>
        </p:blipFill>
        <p:spPr>
          <a:xfrm>
            <a:off x="6700838" y="0"/>
            <a:ext cx="2443162" cy="3007680"/>
          </a:xfrm>
          <a:prstGeom prst="rect">
            <a:avLst/>
          </a:prstGeom>
        </p:spPr>
      </p:pic>
      <p:sp>
        <p:nvSpPr>
          <p:cNvPr id="3" name="Content Placeholder 2"/>
          <p:cNvSpPr>
            <a:spLocks noGrp="1"/>
          </p:cNvSpPr>
          <p:nvPr>
            <p:ph idx="1"/>
          </p:nvPr>
        </p:nvSpPr>
        <p:spPr>
          <a:xfrm>
            <a:off x="457200" y="1609416"/>
            <a:ext cx="7400948" cy="4846320"/>
          </a:xfrm>
          <a:prstGeom prst="snip1Rect">
            <a:avLst/>
          </a:prstGeom>
        </p:spPr>
        <p:style>
          <a:lnRef idx="2">
            <a:schemeClr val="dk1"/>
          </a:lnRef>
          <a:fillRef idx="1">
            <a:schemeClr val="lt1"/>
          </a:fillRef>
          <a:effectRef idx="0">
            <a:schemeClr val="dk1"/>
          </a:effectRef>
          <a:fontRef idx="minor">
            <a:schemeClr val="dk1"/>
          </a:fontRef>
        </p:style>
        <p:txBody>
          <a:bodyPr>
            <a:normAutofit fontScale="70000" lnSpcReduction="20000"/>
          </a:bodyPr>
          <a:lstStyle/>
          <a:p>
            <a:pPr>
              <a:spcAft>
                <a:spcPts val="1200"/>
              </a:spcAft>
            </a:pPr>
            <a:r>
              <a:rPr lang="en-GB" dirty="0" smtClean="0"/>
              <a:t>Macintyre noticed that as societies developed 2,500 years ago, so different virtues developed too. </a:t>
            </a:r>
          </a:p>
          <a:p>
            <a:pPr>
              <a:spcAft>
                <a:spcPts val="1200"/>
              </a:spcAft>
            </a:pPr>
            <a:r>
              <a:rPr lang="en-GB" dirty="0" smtClean="0"/>
              <a:t>In the age of Homer a poet who told the story of (the Iliad and the Odyssey), the following virtues were paramount;</a:t>
            </a:r>
          </a:p>
          <a:p>
            <a:pPr lvl="1">
              <a:spcAft>
                <a:spcPts val="1200"/>
              </a:spcAft>
            </a:pPr>
            <a:r>
              <a:rPr lang="en-GB" dirty="0" smtClean="0"/>
              <a:t>Physical strength</a:t>
            </a:r>
          </a:p>
          <a:p>
            <a:pPr lvl="1">
              <a:spcAft>
                <a:spcPts val="1200"/>
              </a:spcAft>
            </a:pPr>
            <a:r>
              <a:rPr lang="en-GB" dirty="0" smtClean="0"/>
              <a:t>Courage</a:t>
            </a:r>
          </a:p>
          <a:p>
            <a:pPr lvl="1">
              <a:spcAft>
                <a:spcPts val="1200"/>
              </a:spcAft>
            </a:pPr>
            <a:r>
              <a:rPr lang="en-GB" dirty="0" smtClean="0"/>
              <a:t>Cunning</a:t>
            </a:r>
          </a:p>
          <a:p>
            <a:pPr lvl="1">
              <a:spcAft>
                <a:spcPts val="1200"/>
              </a:spcAft>
            </a:pPr>
            <a:r>
              <a:rPr lang="en-GB" dirty="0" smtClean="0"/>
              <a:t>Friendship</a:t>
            </a:r>
          </a:p>
          <a:p>
            <a:pPr lvl="0">
              <a:spcAft>
                <a:spcPts val="1200"/>
              </a:spcAft>
            </a:pPr>
            <a:r>
              <a:rPr lang="en-GB" b="1" dirty="0" smtClean="0"/>
              <a:t>These are known as the HOMERIC VIRTUES</a:t>
            </a:r>
          </a:p>
          <a:p>
            <a:pPr>
              <a:spcAft>
                <a:spcPts val="1200"/>
              </a:spcAft>
            </a:pPr>
            <a:endParaRPr lang="en-GB"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TotalTime>
  <Words>1872</Words>
  <Application>Microsoft Office PowerPoint</Application>
  <PresentationFormat>On-screen Show (4:3)</PresentationFormat>
  <Paragraphs>200</Paragraphs>
  <Slides>30</Slides>
  <Notes>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Office Theme</vt:lpstr>
      <vt:lpstr>MacIntyre and Anscombe: Two Modern Virtue Ethicists</vt:lpstr>
      <vt:lpstr>Learning objective</vt:lpstr>
      <vt:lpstr>OVERview</vt:lpstr>
      <vt:lpstr>The 20th  century revival</vt:lpstr>
      <vt:lpstr>anscombe</vt:lpstr>
      <vt:lpstr>anscombe</vt:lpstr>
      <vt:lpstr>anscombe</vt:lpstr>
      <vt:lpstr>History is important</vt:lpstr>
      <vt:lpstr>Homeric virtues</vt:lpstr>
      <vt:lpstr>Athenian virtues</vt:lpstr>
      <vt:lpstr>The problem</vt:lpstr>
      <vt:lpstr>The virtues</vt:lpstr>
      <vt:lpstr>What was his theory then?</vt:lpstr>
      <vt:lpstr>His virtues</vt:lpstr>
      <vt:lpstr>GOOD WILL</vt:lpstr>
      <vt:lpstr>Internal and external goods</vt:lpstr>
      <vt:lpstr>Internal and external goods</vt:lpstr>
      <vt:lpstr>vice</vt:lpstr>
      <vt:lpstr>THE MOST IMPORTANT VIRTUES</vt:lpstr>
      <vt:lpstr>Three people in society</vt:lpstr>
      <vt:lpstr>Our society</vt:lpstr>
      <vt:lpstr>The effect</vt:lpstr>
      <vt:lpstr>Activities </vt:lpstr>
      <vt:lpstr>Activities </vt:lpstr>
      <vt:lpstr>Review</vt:lpstr>
      <vt:lpstr>Examples of Virtue Ethics</vt:lpstr>
      <vt:lpstr>What makes one group virtuous and not another?</vt:lpstr>
      <vt:lpstr>Slide 28</vt:lpstr>
      <vt:lpstr>Slide 29</vt:lpstr>
      <vt:lpstr>Are the virtues the same for everyone?</vt:lpstr>
    </vt:vector>
  </TitlesOfParts>
  <Company>RM plc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MacIntyre and Anscombe: Two Modern Virtue Ethicists</dc:title>
  <dc:creator>rhilton</dc:creator>
  <cp:lastModifiedBy>rhilton</cp:lastModifiedBy>
  <cp:revision>4</cp:revision>
  <dcterms:created xsi:type="dcterms:W3CDTF">2011-12-08T07:32:55Z</dcterms:created>
  <dcterms:modified xsi:type="dcterms:W3CDTF">2011-12-13T15:06:01Z</dcterms:modified>
</cp:coreProperties>
</file>