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534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534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31DA48-2BE8-4D5E-97BD-63B8F70BC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0CB3C-1781-41B5-9C0F-7644290612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2940B-9F95-40A6-9075-2ED4BD6218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DF0FF-3258-4A34-BE41-18898C4080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7C07-06AA-48FA-81D6-E9392F4960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71B7-3367-4EDA-9842-EAA148DB2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C337-01EF-4660-831A-BE8DCAF06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76C49-327E-46B8-9F52-32965045E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EF4-279D-491B-A00D-D1FED5B92D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B1C73-EA95-4F83-99C0-C63824A5F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316F-2FC3-466C-8D07-FE45211545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C6E08-2D26-4CB2-9361-0CEC46DE8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427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427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7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7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428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8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8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8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8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428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428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429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4292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93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9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429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9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29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430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30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30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5430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0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0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0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0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0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0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1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1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1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1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1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1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31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431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431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32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32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FF5D975-9A98-4F26-BEFB-617D23029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3" y="596900"/>
            <a:ext cx="7749108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GB" sz="4200" dirty="0" smtClean="0">
                <a:latin typeface="Showcard Gothic" pitchFamily="82" charset="0"/>
              </a:rPr>
              <a:t>10.3 revision: </a:t>
            </a:r>
            <a:r>
              <a:rPr lang="en-GB" sz="4200" dirty="0" smtClean="0">
                <a:latin typeface="Showcard Gothic" pitchFamily="82" charset="0"/>
              </a:rPr>
              <a:t>Worship and Celebration</a:t>
            </a:r>
            <a:endParaRPr lang="en-US" sz="4200" dirty="0" smtClean="0">
              <a:latin typeface="Showcard Gothic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z="1500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latin typeface="Showcard Gothic" pitchFamily="82" charset="0"/>
              </a:rPr>
              <a:t>Structure of the Mass</a:t>
            </a:r>
            <a:endParaRPr lang="en-US" smtClean="0">
              <a:latin typeface="Showcard Gothic" pitchFamily="8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3300" smtClean="0">
                <a:latin typeface="Garamond" pitchFamily="18" charset="0"/>
              </a:rPr>
              <a:t>The Penitential Rite </a:t>
            </a:r>
            <a:r>
              <a:rPr lang="en-GB" sz="3300" i="1" smtClean="0">
                <a:latin typeface="Garamond" pitchFamily="18" charset="0"/>
              </a:rPr>
              <a:t>(confess sins)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i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300" smtClean="0">
                <a:latin typeface="Garamond" pitchFamily="18" charset="0"/>
              </a:rPr>
              <a:t>The Liturgy of the Word </a:t>
            </a:r>
            <a:r>
              <a:rPr lang="en-GB" sz="3300" i="1" smtClean="0">
                <a:latin typeface="Garamond" pitchFamily="18" charset="0"/>
              </a:rPr>
              <a:t>(Bible readings and homily/sermon)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i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300" smtClean="0">
                <a:latin typeface="Garamond" pitchFamily="18" charset="0"/>
              </a:rPr>
              <a:t>The Liturgy of the Eucharist </a:t>
            </a:r>
            <a:r>
              <a:rPr lang="en-GB" sz="3300" i="1" smtClean="0">
                <a:latin typeface="Garamond" pitchFamily="18" charset="0"/>
              </a:rPr>
              <a:t>(bread and wine is consecrated/made holy)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i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300" smtClean="0">
                <a:latin typeface="Garamond" pitchFamily="18" charset="0"/>
              </a:rPr>
              <a:t>The rite of Communion </a:t>
            </a:r>
            <a:r>
              <a:rPr lang="en-GB" sz="3300" i="1" smtClean="0">
                <a:latin typeface="Garamond" pitchFamily="18" charset="0"/>
              </a:rPr>
              <a:t>(people exchange peace and receive blessed bread and wine)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i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300" smtClean="0">
                <a:latin typeface="Garamond" pitchFamily="18" charset="0"/>
              </a:rPr>
              <a:t>Concluding Rite </a:t>
            </a:r>
            <a:r>
              <a:rPr lang="en-GB" sz="3300" i="1" smtClean="0">
                <a:latin typeface="Garamond" pitchFamily="18" charset="0"/>
              </a:rPr>
              <a:t>(priest blesses the people)</a:t>
            </a:r>
            <a:r>
              <a:rPr lang="en-GB" sz="3300" smtClean="0"/>
              <a:t> </a:t>
            </a:r>
            <a:endParaRPr lang="en-US" sz="33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latin typeface="Showcard Gothic" pitchFamily="82" charset="0"/>
              </a:rPr>
              <a:t>Importance of the Mass</a:t>
            </a:r>
            <a:endParaRPr lang="en-US" smtClean="0">
              <a:latin typeface="Showcard Gothic" pitchFamily="8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038850" cy="4456113"/>
          </a:xfrm>
        </p:spPr>
        <p:txBody>
          <a:bodyPr/>
          <a:lstStyle/>
          <a:p>
            <a:pPr eaLnBrk="1" hangingPunct="1"/>
            <a:r>
              <a:rPr lang="en-GB" sz="2800" smtClean="0">
                <a:latin typeface="Garamond" pitchFamily="18" charset="0"/>
              </a:rPr>
              <a:t>It’s a way of purifying sins</a:t>
            </a:r>
          </a:p>
          <a:p>
            <a:pPr eaLnBrk="1" hangingPunct="1"/>
            <a:r>
              <a:rPr lang="en-GB" sz="2800" smtClean="0">
                <a:latin typeface="Garamond" pitchFamily="18" charset="0"/>
              </a:rPr>
              <a:t>Fulfils the commandment ‘Keep the Sabbath holy’</a:t>
            </a:r>
          </a:p>
          <a:p>
            <a:pPr eaLnBrk="1" hangingPunct="1"/>
            <a:r>
              <a:rPr lang="en-GB" sz="2800" smtClean="0">
                <a:latin typeface="Garamond" pitchFamily="18" charset="0"/>
              </a:rPr>
              <a:t>Unites people with Christ and other Catholics</a:t>
            </a:r>
          </a:p>
          <a:p>
            <a:pPr eaLnBrk="1" hangingPunct="1"/>
            <a:r>
              <a:rPr lang="en-GB" sz="2800" smtClean="0">
                <a:latin typeface="Garamond" pitchFamily="18" charset="0"/>
              </a:rPr>
              <a:t>Spiritual nourishment/food</a:t>
            </a:r>
          </a:p>
          <a:p>
            <a:pPr eaLnBrk="1" hangingPunct="1"/>
            <a:r>
              <a:rPr lang="en-GB" sz="2800" smtClean="0">
                <a:latin typeface="Garamond" pitchFamily="18" charset="0"/>
              </a:rPr>
              <a:t>A sacrament of love from God to Christians through Jesus’ sacrifice</a:t>
            </a:r>
            <a:endParaRPr lang="en-US" sz="2800" smtClean="0">
              <a:latin typeface="Garamond" pitchFamily="18" charset="0"/>
            </a:endParaRPr>
          </a:p>
        </p:txBody>
      </p:sp>
      <p:pic>
        <p:nvPicPr>
          <p:cNvPr id="11268" name="Picture 4" descr="MCj0198038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16688" y="3141663"/>
            <a:ext cx="2187575" cy="2239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latin typeface="Showcard Gothic" pitchFamily="82" charset="0"/>
              </a:rPr>
              <a:t>Different meanings of the Eucharist</a:t>
            </a:r>
            <a:endParaRPr lang="en-US" smtClean="0">
              <a:latin typeface="Showcard Gothic" pitchFamily="8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3300" smtClean="0">
                <a:latin typeface="Garamond" pitchFamily="18" charset="0"/>
              </a:rPr>
              <a:t>Catholics: </a:t>
            </a:r>
            <a:r>
              <a:rPr lang="en-GB" sz="3300" i="1" smtClean="0">
                <a:latin typeface="Garamond" pitchFamily="18" charset="0"/>
              </a:rPr>
              <a:t>transubstantiation </a:t>
            </a:r>
            <a:r>
              <a:rPr lang="en-GB" sz="3300" smtClean="0">
                <a:latin typeface="Garamond" pitchFamily="18" charset="0"/>
              </a:rPr>
              <a:t>(the bread and wine mysteriously changes into the </a:t>
            </a:r>
            <a:r>
              <a:rPr lang="en-GB" sz="3300" u="sng" smtClean="0">
                <a:latin typeface="Garamond" pitchFamily="18" charset="0"/>
              </a:rPr>
              <a:t>actual</a:t>
            </a:r>
            <a:r>
              <a:rPr lang="en-GB" sz="3300" smtClean="0">
                <a:latin typeface="Garamond" pitchFamily="18" charset="0"/>
              </a:rPr>
              <a:t> body and blood of Christ)</a:t>
            </a:r>
          </a:p>
          <a:p>
            <a:pPr eaLnBrk="1" hangingPunct="1"/>
            <a:r>
              <a:rPr lang="en-GB" sz="3300" smtClean="0">
                <a:latin typeface="Garamond" pitchFamily="18" charset="0"/>
              </a:rPr>
              <a:t>Orthodox: </a:t>
            </a:r>
            <a:r>
              <a:rPr lang="en-GB" sz="3300" i="1" smtClean="0">
                <a:latin typeface="Garamond" pitchFamily="18" charset="0"/>
              </a:rPr>
              <a:t>consubstantiation </a:t>
            </a:r>
            <a:r>
              <a:rPr lang="en-GB" sz="3300" smtClean="0">
                <a:latin typeface="Garamond" pitchFamily="18" charset="0"/>
              </a:rPr>
              <a:t>(Jesus’ presence enters people through bread and wine)</a:t>
            </a:r>
          </a:p>
          <a:p>
            <a:pPr eaLnBrk="1" hangingPunct="1"/>
            <a:r>
              <a:rPr lang="en-GB" sz="3300" smtClean="0">
                <a:latin typeface="Garamond" pitchFamily="18" charset="0"/>
              </a:rPr>
              <a:t>Most Protestants: a symbol of Christ’s presence</a:t>
            </a:r>
          </a:p>
          <a:p>
            <a:pPr eaLnBrk="1" hangingPunct="1"/>
            <a:r>
              <a:rPr lang="en-GB" sz="3300" smtClean="0">
                <a:latin typeface="Garamond" pitchFamily="18" charset="0"/>
              </a:rPr>
              <a:t>Salvation Army and Quakers: no Eucharist as they don’t need rituals to be close to God</a:t>
            </a:r>
            <a:endParaRPr lang="en-US" sz="3300" smtClean="0">
              <a:latin typeface="Garamon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Showcard Gothic" pitchFamily="82" charset="0"/>
              </a:rPr>
              <a:t>penance and reconciliation</a:t>
            </a:r>
            <a:endParaRPr lang="en-US" sz="4000" smtClean="0">
              <a:latin typeface="Showcard Gothic" pitchFamily="8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93000" cy="4456113"/>
          </a:xfrm>
        </p:spPr>
        <p:txBody>
          <a:bodyPr/>
          <a:lstStyle/>
          <a:p>
            <a:pPr eaLnBrk="1" hangingPunct="1"/>
            <a:r>
              <a:rPr lang="en-GB" sz="2800" smtClean="0">
                <a:latin typeface="Garamond" pitchFamily="18" charset="0"/>
              </a:rPr>
              <a:t>Also known as ‘confession’</a:t>
            </a:r>
          </a:p>
          <a:p>
            <a:pPr eaLnBrk="1" hangingPunct="1"/>
            <a:r>
              <a:rPr lang="en-GB" sz="2800" smtClean="0">
                <a:latin typeface="Garamond" pitchFamily="18" charset="0"/>
              </a:rPr>
              <a:t>Has 4 parts:</a:t>
            </a:r>
          </a:p>
          <a:p>
            <a:pPr lvl="1" eaLnBrk="1" hangingPunct="1"/>
            <a:r>
              <a:rPr lang="en-GB" sz="2900" smtClean="0">
                <a:latin typeface="Garamond" pitchFamily="18" charset="0"/>
              </a:rPr>
              <a:t>Contrition – person says sorry</a:t>
            </a:r>
          </a:p>
          <a:p>
            <a:pPr lvl="1" eaLnBrk="1" hangingPunct="1"/>
            <a:r>
              <a:rPr lang="en-GB" sz="2900" smtClean="0">
                <a:latin typeface="Garamond" pitchFamily="18" charset="0"/>
              </a:rPr>
              <a:t>Confession – admit responsibility to the priest</a:t>
            </a:r>
          </a:p>
          <a:p>
            <a:pPr lvl="1" eaLnBrk="1" hangingPunct="1"/>
            <a:r>
              <a:rPr lang="en-GB" sz="2900" smtClean="0">
                <a:latin typeface="Garamond" pitchFamily="18" charset="0"/>
              </a:rPr>
              <a:t>Satisfaction – being prepared to make up for your sins to God (and anyone you’ve hurt)</a:t>
            </a:r>
          </a:p>
          <a:p>
            <a:pPr lvl="1" eaLnBrk="1" hangingPunct="1"/>
            <a:r>
              <a:rPr lang="en-GB" sz="2900" smtClean="0">
                <a:latin typeface="Garamond" pitchFamily="18" charset="0"/>
              </a:rPr>
              <a:t>Absolution – priest gives a penance (‘punishment’) to be performed</a:t>
            </a:r>
            <a:endParaRPr lang="en-US" sz="2900" smtClean="0">
              <a:latin typeface="Garamond" pitchFamily="18" charset="0"/>
            </a:endParaRPr>
          </a:p>
        </p:txBody>
      </p:sp>
      <p:pic>
        <p:nvPicPr>
          <p:cNvPr id="8196" name="Picture 4" descr="MCj0310376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24750" y="1557338"/>
            <a:ext cx="1284288" cy="1824037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latin typeface="Showcard Gothic" pitchFamily="82" charset="0"/>
              </a:rPr>
              <a:t>Anointing of the sick</a:t>
            </a:r>
            <a:endParaRPr lang="en-US" smtClean="0">
              <a:latin typeface="Showcard Gothic" pitchFamily="82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0488" cy="4456113"/>
          </a:xfrm>
        </p:spPr>
        <p:txBody>
          <a:bodyPr/>
          <a:lstStyle/>
          <a:p>
            <a:pPr eaLnBrk="1" hangingPunct="1"/>
            <a:r>
              <a:rPr lang="en-GB" smtClean="0">
                <a:latin typeface="Garamond" pitchFamily="18" charset="0"/>
              </a:rPr>
              <a:t>Gives strength to those seriously ill or near death</a:t>
            </a:r>
          </a:p>
          <a:p>
            <a:pPr eaLnBrk="1" hangingPunct="1"/>
            <a:r>
              <a:rPr lang="en-GB" smtClean="0">
                <a:latin typeface="Garamond" pitchFamily="18" charset="0"/>
              </a:rPr>
              <a:t>The main features of the ceremony are:</a:t>
            </a:r>
          </a:p>
          <a:p>
            <a:pPr lvl="1" eaLnBrk="1" hangingPunct="1"/>
            <a:r>
              <a:rPr lang="en-GB" sz="3300" smtClean="0">
                <a:latin typeface="Garamond" pitchFamily="18" charset="0"/>
              </a:rPr>
              <a:t>The person confesses sins (if possible)</a:t>
            </a:r>
          </a:p>
          <a:p>
            <a:pPr lvl="1" eaLnBrk="1" hangingPunct="1"/>
            <a:r>
              <a:rPr lang="en-GB" sz="3300" smtClean="0">
                <a:latin typeface="Garamond" pitchFamily="18" charset="0"/>
              </a:rPr>
              <a:t>The priest anoints forehead and hands with chrism</a:t>
            </a:r>
          </a:p>
          <a:p>
            <a:pPr lvl="1" eaLnBrk="1" hangingPunct="1"/>
            <a:r>
              <a:rPr lang="en-GB" sz="3300" smtClean="0">
                <a:latin typeface="Garamond" pitchFamily="18" charset="0"/>
              </a:rPr>
              <a:t>The person is given communion</a:t>
            </a:r>
            <a:endParaRPr lang="en-US" sz="3300" smtClean="0">
              <a:latin typeface="Garamond" pitchFamily="18" charset="0"/>
            </a:endParaRPr>
          </a:p>
        </p:txBody>
      </p:sp>
      <p:pic>
        <p:nvPicPr>
          <p:cNvPr id="9220" name="Picture 6" descr="MCSO02472_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7050" y="4437063"/>
            <a:ext cx="1992313" cy="1776412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60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95</TotalTime>
  <Words>264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Verdana</vt:lpstr>
      <vt:lpstr>Arial</vt:lpstr>
      <vt:lpstr>Calibri</vt:lpstr>
      <vt:lpstr>Showcard Gothic</vt:lpstr>
      <vt:lpstr>Cooper Black</vt:lpstr>
      <vt:lpstr>Garamond</vt:lpstr>
      <vt:lpstr>Balloons</vt:lpstr>
      <vt:lpstr>10.3 revision: Worship and Celebration</vt:lpstr>
      <vt:lpstr>Structure of the Mass</vt:lpstr>
      <vt:lpstr>Importance of the Mass</vt:lpstr>
      <vt:lpstr>Different meanings of the Eucharist</vt:lpstr>
      <vt:lpstr>penance and reconciliation</vt:lpstr>
      <vt:lpstr>Anointing of the sick</vt:lpstr>
    </vt:vector>
  </TitlesOfParts>
  <Company>Research Machines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Worship and Celebration</dc:title>
  <dc:creator>hbadcock</dc:creator>
  <cp:lastModifiedBy>hjohnstone</cp:lastModifiedBy>
  <cp:revision>6</cp:revision>
  <dcterms:created xsi:type="dcterms:W3CDTF">2006-03-14T17:34:26Z</dcterms:created>
  <dcterms:modified xsi:type="dcterms:W3CDTF">2011-06-06T13:32:49Z</dcterms:modified>
</cp:coreProperties>
</file>