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57" r:id="rId3"/>
    <p:sldId id="278" r:id="rId4"/>
    <p:sldId id="258" r:id="rId5"/>
    <p:sldId id="276" r:id="rId6"/>
    <p:sldId id="261" r:id="rId7"/>
    <p:sldId id="262" r:id="rId8"/>
    <p:sldId id="277"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427C65-B020-403F-8E40-BE52B9039395}" type="datetimeFigureOut">
              <a:rPr lang="en-GB" smtClean="0"/>
              <a:pPr/>
              <a:t>12/07/2011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127D81-6DA0-4878-AFEF-3FDA145D078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9E629-70EC-45B7-A2B8-945B20A6ECDB}" type="datetimeFigureOut">
              <a:rPr lang="en-GB" smtClean="0"/>
              <a:pPr/>
              <a:t>12/07/2011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18D876-9AF9-4489-8542-E48223503E6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9E629-70EC-45B7-A2B8-945B20A6ECDB}" type="datetimeFigureOut">
              <a:rPr lang="en-GB" smtClean="0"/>
              <a:pPr/>
              <a:t>12/07/2011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8D876-9AF9-4489-8542-E48223503E6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imgres?imgurl=http://open.salon.com/blog/matt_brandstein/2008/09/10/files/salvation.128155724_std1221071276.jpg&amp;imgrefurl=http://open.salon.com/blog/matt_brandstein/2008/09/10/mormon_calling&amp;usg=__xjLcizkkZU_X5x7gON9nFglUdpA=&amp;h=300&amp;w=450&amp;sz=25&amp;hl=en&amp;start=1&amp;um=1&amp;itbs=1&amp;tbnid=ZOJdAkK2Y-QZsM:&amp;tbnh=85&amp;tbnw=127&amp;prev=/images?q=salvation&amp;um=1&amp;hl=en&amp;tbs=isch: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robschouten.net/images/open/in_the_beginning.jpg" TargetMode="External"/><Relationship Id="rId1" Type="http://schemas.openxmlformats.org/officeDocument/2006/relationships/slideLayout" Target="../slideLayouts/slideLayout2.xml"/><Relationship Id="rId6" Type="http://schemas.openxmlformats.org/officeDocument/2006/relationships/hyperlink" Target="http://truthhiker.files.wordpress.com/2008/01/mercy2.jpg" TargetMode="External"/><Relationship Id="rId5" Type="http://schemas.openxmlformats.org/officeDocument/2006/relationships/image" Target="../media/image2.jpeg"/><Relationship Id="rId4" Type="http://schemas.openxmlformats.org/officeDocument/2006/relationships/hyperlink" Target="http://www.taschen.com/media/images/320/default_luther_bible_exc_02_0706141537_id_45037.jpg" TargetMode="External"/><Relationship Id="rId9"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lstStyle/>
          <a:p>
            <a:r>
              <a:rPr lang="en-GB" dirty="0" smtClean="0">
                <a:latin typeface="Berlin Sans FB Demi" pitchFamily="34" charset="0"/>
              </a:rPr>
              <a:t>10.1 </a:t>
            </a:r>
            <a:br>
              <a:rPr lang="en-GB" dirty="0" smtClean="0">
                <a:latin typeface="Berlin Sans FB Demi" pitchFamily="34" charset="0"/>
              </a:rPr>
            </a:br>
            <a:r>
              <a:rPr lang="en-GB" dirty="0" smtClean="0">
                <a:latin typeface="Berlin Sans FB Demi" pitchFamily="34" charset="0"/>
              </a:rPr>
              <a:t>Exam Revision</a:t>
            </a:r>
            <a:endParaRPr lang="en-GB" dirty="0">
              <a:latin typeface="Berlin Sans FB Demi" pitchFamily="34" charset="0"/>
            </a:endParaRPr>
          </a:p>
        </p:txBody>
      </p:sp>
      <p:sp>
        <p:nvSpPr>
          <p:cNvPr id="3" name="Subtitle 2"/>
          <p:cNvSpPr>
            <a:spLocks noGrp="1"/>
          </p:cNvSpPr>
          <p:nvPr>
            <p:ph type="subTitle" idx="1"/>
          </p:nvPr>
        </p:nvSpPr>
        <p:spPr>
          <a:xfrm>
            <a:off x="1403648" y="3140968"/>
            <a:ext cx="6400800" cy="1752600"/>
          </a:xfrm>
        </p:spPr>
        <p:txBody>
          <a:bodyPr/>
          <a:lstStyle/>
          <a:p>
            <a:r>
              <a:rPr lang="en-GB" dirty="0" smtClean="0">
                <a:latin typeface="Berlin Sans FB Demi" pitchFamily="34" charset="0"/>
              </a:rPr>
              <a:t>Aim: To revise chapter 10.1 in preparation for the exam</a:t>
            </a:r>
            <a:endParaRPr lang="en-GB" dirty="0">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itchFamily="34" charset="0"/>
              </a:rPr>
              <a:t>Characteristics of Jesus</a:t>
            </a:r>
            <a:endParaRPr lang="en-GB" dirty="0">
              <a:latin typeface="Berlin Sans FB Demi" pitchFamily="34" charset="0"/>
            </a:endParaRPr>
          </a:p>
        </p:txBody>
      </p:sp>
      <p:sp>
        <p:nvSpPr>
          <p:cNvPr id="3" name="Content Placeholder 2"/>
          <p:cNvSpPr>
            <a:spLocks noGrp="1"/>
          </p:cNvSpPr>
          <p:nvPr>
            <p:ph idx="1"/>
          </p:nvPr>
        </p:nvSpPr>
        <p:spPr/>
        <p:txBody>
          <a:bodyPr>
            <a:normAutofit/>
          </a:bodyPr>
          <a:lstStyle/>
          <a:p>
            <a:pPr algn="ctr">
              <a:buNone/>
            </a:pPr>
            <a:r>
              <a:rPr lang="en-GB" dirty="0" smtClean="0">
                <a:latin typeface="Berlin Sans FB Demi" pitchFamily="34" charset="0"/>
              </a:rPr>
              <a:t>These four references to Jesus are taken from the Apostles’ Creed: </a:t>
            </a:r>
          </a:p>
          <a:p>
            <a:r>
              <a:rPr lang="en-GB" dirty="0" smtClean="0">
                <a:latin typeface="Berlin Sans FB" pitchFamily="34" charset="0"/>
              </a:rPr>
              <a:t>Jesus – The name means ‘God saves.’ What does this tells us about Jesus?</a:t>
            </a:r>
          </a:p>
          <a:p>
            <a:r>
              <a:rPr lang="en-GB" dirty="0" smtClean="0">
                <a:latin typeface="Berlin Sans FB" pitchFamily="34" charset="0"/>
              </a:rPr>
              <a:t>Christ – The term comes from ‘Christos’ and is comparable to the Hebrew title ‘Messiah’. It means something similar to king. What was Jesus meant to bring with him?</a:t>
            </a:r>
            <a:endParaRPr lang="en-GB" dirty="0">
              <a:latin typeface="Berlin Sans FB"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itchFamily="34" charset="0"/>
              </a:rPr>
              <a:t>Characteristics of Jesus</a:t>
            </a:r>
            <a:endParaRPr lang="en-GB" dirty="0">
              <a:latin typeface="Berlin Sans FB Demi" pitchFamily="34" charset="0"/>
            </a:endParaRPr>
          </a:p>
        </p:txBody>
      </p:sp>
      <p:sp>
        <p:nvSpPr>
          <p:cNvPr id="3" name="Content Placeholder 2"/>
          <p:cNvSpPr>
            <a:spLocks noGrp="1"/>
          </p:cNvSpPr>
          <p:nvPr>
            <p:ph idx="1"/>
          </p:nvPr>
        </p:nvSpPr>
        <p:spPr/>
        <p:txBody>
          <a:bodyPr/>
          <a:lstStyle/>
          <a:p>
            <a:r>
              <a:rPr lang="en-GB" dirty="0" smtClean="0">
                <a:latin typeface="Berlin Sans FB" pitchFamily="34" charset="0"/>
              </a:rPr>
              <a:t>The only Son of God – Although Christians believe we are all God’s children, this highlights the specialness of Jesus. What does this tell us about Jesus?</a:t>
            </a:r>
          </a:p>
          <a:p>
            <a:r>
              <a:rPr lang="en-GB" dirty="0" smtClean="0">
                <a:latin typeface="Berlin Sans FB" pitchFamily="34" charset="0"/>
              </a:rPr>
              <a:t>Lord – This is God’s title from the Old Testament. What does this recognise about Jesus?</a:t>
            </a:r>
            <a:endParaRPr lang="en-GB" dirty="0">
              <a:latin typeface="Berlin Sans FB"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Berlin Sans FB Demi" pitchFamily="34" charset="0"/>
              </a:rPr>
              <a:t>Why is believing Jesus is the Son of God important?</a:t>
            </a:r>
            <a:endParaRPr lang="en-GB" dirty="0">
              <a:latin typeface="Berlin Sans FB Demi" pitchFamily="34" charset="0"/>
            </a:endParaRPr>
          </a:p>
        </p:txBody>
      </p:sp>
      <p:sp>
        <p:nvSpPr>
          <p:cNvPr id="3" name="Content Placeholder 2"/>
          <p:cNvSpPr>
            <a:spLocks noGrp="1"/>
          </p:cNvSpPr>
          <p:nvPr>
            <p:ph idx="1"/>
          </p:nvPr>
        </p:nvSpPr>
        <p:spPr>
          <a:xfrm>
            <a:off x="467544" y="1484784"/>
            <a:ext cx="8229600" cy="5184576"/>
          </a:xfrm>
        </p:spPr>
        <p:txBody>
          <a:bodyPr>
            <a:normAutofit/>
          </a:bodyPr>
          <a:lstStyle/>
          <a:p>
            <a:r>
              <a:rPr lang="en-GB" sz="2800" dirty="0" smtClean="0">
                <a:latin typeface="Berlin Sans FB" pitchFamily="34" charset="0"/>
              </a:rPr>
              <a:t>Only the Son of God could bring salvation from sin and give people the chance to enter heaven.</a:t>
            </a:r>
          </a:p>
          <a:p>
            <a:r>
              <a:rPr lang="en-GB" sz="2800" dirty="0" smtClean="0">
                <a:latin typeface="Berlin Sans FB" pitchFamily="34" charset="0"/>
              </a:rPr>
              <a:t>Believing in Jesus as the Son of God gives Christians the chance to see the love shown by God’s Son, leading them to share God’s love with their neighbours.</a:t>
            </a:r>
          </a:p>
          <a:p>
            <a:r>
              <a:rPr lang="en-GB" sz="2800" dirty="0" smtClean="0">
                <a:latin typeface="Berlin Sans FB" pitchFamily="34" charset="0"/>
              </a:rPr>
              <a:t>Believing in Jesus is the Son of God is a teaching of the Creeds and the Catechism of the Catholic Church.</a:t>
            </a:r>
          </a:p>
          <a:p>
            <a:r>
              <a:rPr lang="en-GB" sz="2800" dirty="0" smtClean="0">
                <a:latin typeface="Berlin Sans FB" pitchFamily="34" charset="0"/>
              </a:rPr>
              <a:t>Only God’s Son could institute the Mass which brings Christ into people’s lives today.</a:t>
            </a:r>
            <a:endParaRPr lang="en-GB" sz="2800" dirty="0">
              <a:latin typeface="Berlin Sans FB"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normAutofit fontScale="92500" lnSpcReduction="10000"/>
          </a:bodyPr>
          <a:lstStyle/>
          <a:p>
            <a:pPr marL="708025" indent="-571500">
              <a:buFont typeface="+mj-lt"/>
              <a:buAutoNum type="alphaLcParenR"/>
            </a:pPr>
            <a:r>
              <a:rPr lang="en-GB" dirty="0" smtClean="0"/>
              <a:t>What is compassion? </a:t>
            </a:r>
            <a:r>
              <a:rPr lang="en-GB" b="1" dirty="0" smtClean="0"/>
              <a:t>(2)</a:t>
            </a:r>
          </a:p>
          <a:p>
            <a:pPr marL="708025" indent="-571500">
              <a:buFont typeface="+mj-lt"/>
              <a:buAutoNum type="alphaLcParenR"/>
            </a:pPr>
            <a:r>
              <a:rPr lang="en-GB" dirty="0" smtClean="0"/>
              <a:t>Do you think Jesus’ birth was a miracle? Give two reasons for your answer. </a:t>
            </a:r>
            <a:r>
              <a:rPr lang="en-GB" b="1" dirty="0" smtClean="0"/>
              <a:t>(4)</a:t>
            </a:r>
          </a:p>
          <a:p>
            <a:pPr marL="708025" indent="-571500">
              <a:buFont typeface="+mj-lt"/>
              <a:buAutoNum type="alphaLcParenR"/>
            </a:pPr>
            <a:r>
              <a:rPr lang="en-GB" dirty="0" smtClean="0"/>
              <a:t>Explain why it is important for Christians to believe that Jesus is the Son of God? </a:t>
            </a:r>
            <a:r>
              <a:rPr lang="en-GB" b="1" dirty="0" smtClean="0"/>
              <a:t>(8)</a:t>
            </a:r>
          </a:p>
          <a:p>
            <a:pPr marL="708025" indent="-571500">
              <a:buFont typeface="+mj-lt"/>
              <a:buAutoNum type="alphaLcParenR"/>
            </a:pPr>
            <a:r>
              <a:rPr lang="en-GB" dirty="0" smtClean="0"/>
              <a:t>“Jesus was a very special person but He is not God.”</a:t>
            </a:r>
          </a:p>
          <a:p>
            <a:pPr marL="1028700" lvl="1" indent="-571500">
              <a:buFont typeface="+mj-lt"/>
              <a:buAutoNum type="romanLcPeriod"/>
            </a:pPr>
            <a:r>
              <a:rPr lang="en-GB" dirty="0" smtClean="0"/>
              <a:t>Do you agree? Give reasons for your answer. </a:t>
            </a:r>
            <a:r>
              <a:rPr lang="en-GB" sz="2800" b="1" dirty="0" smtClean="0"/>
              <a:t>(3)</a:t>
            </a:r>
          </a:p>
          <a:p>
            <a:pPr marL="1028700" lvl="1" indent="-571500">
              <a:buFont typeface="+mj-lt"/>
              <a:buAutoNum type="romanLcPeriod"/>
            </a:pPr>
            <a:r>
              <a:rPr lang="en-GB" dirty="0" smtClean="0"/>
              <a:t>Give reasons why someone would disagree with you. </a:t>
            </a:r>
            <a:r>
              <a:rPr lang="en-GB" sz="2800" b="1" dirty="0" smtClean="0"/>
              <a:t>(3)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Berlin Sans FB Demi" pitchFamily="34" charset="0"/>
              </a:rPr>
              <a:t>The Holy Spirit</a:t>
            </a:r>
            <a:endParaRPr lang="en-GB" u="sng" dirty="0">
              <a:latin typeface="Berlin Sans FB Demi" pitchFamily="34" charset="0"/>
            </a:endParaRPr>
          </a:p>
        </p:txBody>
      </p:sp>
      <p:sp>
        <p:nvSpPr>
          <p:cNvPr id="3" name="Content Placeholder 2"/>
          <p:cNvSpPr>
            <a:spLocks noGrp="1"/>
          </p:cNvSpPr>
          <p:nvPr>
            <p:ph idx="1"/>
          </p:nvPr>
        </p:nvSpPr>
        <p:spPr>
          <a:xfrm>
            <a:off x="2843808" y="2852936"/>
            <a:ext cx="3240360" cy="1944216"/>
          </a:xfrm>
        </p:spPr>
        <p:txBody>
          <a:bodyPr>
            <a:normAutofit/>
          </a:bodyPr>
          <a:lstStyle/>
          <a:p>
            <a:pPr algn="ctr">
              <a:buNone/>
            </a:pPr>
            <a:r>
              <a:rPr lang="en-GB" dirty="0" smtClean="0">
                <a:latin typeface="Berlin Sans FB" pitchFamily="34" charset="0"/>
              </a:rPr>
              <a:t>	Explain each symbols significance</a:t>
            </a:r>
            <a:endParaRPr lang="en-GB" dirty="0">
              <a:latin typeface="Berlin Sans FB" pitchFamily="34" charset="0"/>
            </a:endParaRPr>
          </a:p>
        </p:txBody>
      </p:sp>
      <p:pic>
        <p:nvPicPr>
          <p:cNvPr id="4" name="Picture 3" descr="http://neatnik2009.files.wordpress.com/2009/10/holy-spirit-02.jpg"/>
          <p:cNvPicPr>
            <a:picLocks noChangeAspect="1" noChangeArrowheads="1"/>
          </p:cNvPicPr>
          <p:nvPr/>
        </p:nvPicPr>
        <p:blipFill>
          <a:blip r:embed="rId2" cstate="print"/>
          <a:srcRect/>
          <a:stretch>
            <a:fillRect/>
          </a:stretch>
        </p:blipFill>
        <p:spPr bwMode="auto">
          <a:xfrm>
            <a:off x="539552" y="1484784"/>
            <a:ext cx="1872208" cy="1872208"/>
          </a:xfrm>
          <a:prstGeom prst="rect">
            <a:avLst/>
          </a:prstGeom>
          <a:noFill/>
        </p:spPr>
      </p:pic>
      <p:pic>
        <p:nvPicPr>
          <p:cNvPr id="5" name="Picture 6" descr="http://www.bibleexplained.com/Gospels/John/wind-tree.gif"/>
          <p:cNvPicPr>
            <a:picLocks noChangeAspect="1" noChangeArrowheads="1"/>
          </p:cNvPicPr>
          <p:nvPr/>
        </p:nvPicPr>
        <p:blipFill>
          <a:blip r:embed="rId3" cstate="print"/>
          <a:srcRect/>
          <a:stretch>
            <a:fillRect/>
          </a:stretch>
        </p:blipFill>
        <p:spPr bwMode="auto">
          <a:xfrm>
            <a:off x="6444208" y="1988840"/>
            <a:ext cx="1959026" cy="1472952"/>
          </a:xfrm>
          <a:prstGeom prst="rect">
            <a:avLst/>
          </a:prstGeom>
          <a:noFill/>
        </p:spPr>
      </p:pic>
      <p:pic>
        <p:nvPicPr>
          <p:cNvPr id="6" name="Picture 4" descr="http://www.drunkdreamer8.com/wp-content/uploads/2008/07/holyspiritfire1.jpg"/>
          <p:cNvPicPr>
            <a:picLocks noChangeAspect="1" noChangeArrowheads="1"/>
          </p:cNvPicPr>
          <p:nvPr/>
        </p:nvPicPr>
        <p:blipFill>
          <a:blip r:embed="rId4" cstate="print"/>
          <a:srcRect/>
          <a:stretch>
            <a:fillRect/>
          </a:stretch>
        </p:blipFill>
        <p:spPr bwMode="auto">
          <a:xfrm>
            <a:off x="467544" y="4509120"/>
            <a:ext cx="2074202" cy="1555651"/>
          </a:xfrm>
          <a:prstGeom prst="rect">
            <a:avLst/>
          </a:prstGeom>
          <a:noFill/>
        </p:spPr>
      </p:pic>
      <p:sp>
        <p:nvSpPr>
          <p:cNvPr id="7" name="TextBox 6"/>
          <p:cNvSpPr txBox="1"/>
          <p:nvPr/>
        </p:nvSpPr>
        <p:spPr>
          <a:xfrm>
            <a:off x="611560" y="3501008"/>
            <a:ext cx="1872208" cy="369332"/>
          </a:xfrm>
          <a:prstGeom prst="rect">
            <a:avLst/>
          </a:prstGeom>
          <a:noFill/>
        </p:spPr>
        <p:txBody>
          <a:bodyPr wrap="square" rtlCol="0">
            <a:spAutoFit/>
          </a:bodyPr>
          <a:lstStyle/>
          <a:p>
            <a:r>
              <a:rPr lang="en-GB" dirty="0" smtClean="0"/>
              <a:t>Dove</a:t>
            </a:r>
            <a:endParaRPr lang="en-GB" dirty="0"/>
          </a:p>
        </p:txBody>
      </p:sp>
      <p:sp>
        <p:nvSpPr>
          <p:cNvPr id="8" name="TextBox 7"/>
          <p:cNvSpPr txBox="1"/>
          <p:nvPr/>
        </p:nvSpPr>
        <p:spPr>
          <a:xfrm>
            <a:off x="539552" y="6165304"/>
            <a:ext cx="1944216" cy="369332"/>
          </a:xfrm>
          <a:prstGeom prst="rect">
            <a:avLst/>
          </a:prstGeom>
          <a:noFill/>
        </p:spPr>
        <p:txBody>
          <a:bodyPr wrap="square" rtlCol="0">
            <a:spAutoFit/>
          </a:bodyPr>
          <a:lstStyle/>
          <a:p>
            <a:r>
              <a:rPr lang="en-GB" dirty="0" smtClean="0"/>
              <a:t>Fire</a:t>
            </a:r>
            <a:endParaRPr lang="en-GB" dirty="0"/>
          </a:p>
        </p:txBody>
      </p:sp>
      <p:sp>
        <p:nvSpPr>
          <p:cNvPr id="9" name="TextBox 8"/>
          <p:cNvSpPr txBox="1"/>
          <p:nvPr/>
        </p:nvSpPr>
        <p:spPr>
          <a:xfrm>
            <a:off x="6516216" y="3645024"/>
            <a:ext cx="1872208" cy="369332"/>
          </a:xfrm>
          <a:prstGeom prst="rect">
            <a:avLst/>
          </a:prstGeom>
          <a:noFill/>
        </p:spPr>
        <p:txBody>
          <a:bodyPr wrap="square" rtlCol="0">
            <a:spAutoFit/>
          </a:bodyPr>
          <a:lstStyle/>
          <a:p>
            <a:r>
              <a:rPr lang="en-GB" dirty="0" smtClean="0"/>
              <a:t>Wind</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itchFamily="34" charset="0"/>
              </a:rPr>
              <a:t>Quick questions</a:t>
            </a:r>
            <a:endParaRPr lang="en-GB" dirty="0">
              <a:latin typeface="Berlin Sans FB Demi" pitchFamily="34" charset="0"/>
            </a:endParaRPr>
          </a:p>
        </p:txBody>
      </p:sp>
      <p:sp>
        <p:nvSpPr>
          <p:cNvPr id="3" name="Content Placeholder 2"/>
          <p:cNvSpPr>
            <a:spLocks noGrp="1"/>
          </p:cNvSpPr>
          <p:nvPr>
            <p:ph idx="1"/>
          </p:nvPr>
        </p:nvSpPr>
        <p:spPr>
          <a:xfrm>
            <a:off x="457200" y="1196752"/>
            <a:ext cx="8229600" cy="4929411"/>
          </a:xfrm>
        </p:spPr>
        <p:txBody>
          <a:bodyPr>
            <a:noAutofit/>
          </a:bodyPr>
          <a:lstStyle/>
          <a:p>
            <a:pPr marL="514350" indent="-514350">
              <a:buFont typeface="+mj-lt"/>
              <a:buAutoNum type="arabicPeriod"/>
            </a:pPr>
            <a:r>
              <a:rPr lang="en-GB" dirty="0" smtClean="0">
                <a:latin typeface="Berlin Sans FB" pitchFamily="34" charset="0"/>
              </a:rPr>
              <a:t>What is the role of the Holy Spirit in the Trinity?</a:t>
            </a:r>
          </a:p>
          <a:p>
            <a:pPr marL="514350" indent="-514350">
              <a:buFont typeface="+mj-lt"/>
              <a:buAutoNum type="arabicPeriod"/>
            </a:pPr>
            <a:r>
              <a:rPr lang="en-GB" dirty="0" smtClean="0">
                <a:latin typeface="Berlin Sans FB" pitchFamily="34" charset="0"/>
              </a:rPr>
              <a:t>What do Christians believe about the Holy Spirit and the Bible?</a:t>
            </a:r>
          </a:p>
          <a:p>
            <a:pPr marL="514350" indent="-514350">
              <a:buFont typeface="+mj-lt"/>
              <a:buAutoNum type="arabicPeriod"/>
            </a:pPr>
            <a:r>
              <a:rPr lang="en-GB" dirty="0" smtClean="0">
                <a:latin typeface="Berlin Sans FB" pitchFamily="34" charset="0"/>
              </a:rPr>
              <a:t>What is the Holy Spirit’s relationship to the higher levels of the Church (the Magisterium)?</a:t>
            </a:r>
          </a:p>
          <a:p>
            <a:pPr marL="514350" indent="-514350">
              <a:buFont typeface="+mj-lt"/>
              <a:buAutoNum type="arabicPeriod"/>
            </a:pPr>
            <a:r>
              <a:rPr lang="en-GB" dirty="0" smtClean="0">
                <a:latin typeface="Berlin Sans FB" pitchFamily="34" charset="0"/>
              </a:rPr>
              <a:t>How does the Holy Spirit affect the sacraments?</a:t>
            </a:r>
          </a:p>
          <a:p>
            <a:pPr marL="514350" indent="-514350">
              <a:buFont typeface="+mj-lt"/>
              <a:buAutoNum type="arabicPeriod"/>
            </a:pPr>
            <a:r>
              <a:rPr lang="en-GB" dirty="0" smtClean="0">
                <a:latin typeface="Berlin Sans FB" pitchFamily="34" charset="0"/>
              </a:rPr>
              <a:t>What does the Holy Spirit offer Christians?</a:t>
            </a:r>
            <a:endParaRPr lang="en-GB" dirty="0">
              <a:latin typeface="Berlin Sans FB"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itchFamily="34" charset="0"/>
              </a:rPr>
              <a:t>Acts 2: 1-4</a:t>
            </a:r>
            <a:endParaRPr lang="en-GB" dirty="0">
              <a:latin typeface="Berlin Sans FB Demi" pitchFamily="34" charset="0"/>
            </a:endParaRPr>
          </a:p>
        </p:txBody>
      </p:sp>
      <p:sp>
        <p:nvSpPr>
          <p:cNvPr id="3" name="Content Placeholder 2"/>
          <p:cNvSpPr>
            <a:spLocks noGrp="1"/>
          </p:cNvSpPr>
          <p:nvPr>
            <p:ph idx="1"/>
          </p:nvPr>
        </p:nvSpPr>
        <p:spPr/>
        <p:txBody>
          <a:bodyPr/>
          <a:lstStyle/>
          <a:p>
            <a:pPr>
              <a:buNone/>
            </a:pPr>
            <a:r>
              <a:rPr lang="en-GB" dirty="0">
                <a:latin typeface="Berlin Sans FB" pitchFamily="34" charset="0"/>
              </a:rPr>
              <a:t>	</a:t>
            </a:r>
            <a:r>
              <a:rPr lang="en-GB" dirty="0" smtClean="0">
                <a:latin typeface="Berlin Sans FB" pitchFamily="34" charset="0"/>
              </a:rPr>
              <a:t>When the day of Pentecost came, they were all together in one place. Suddenly a sound like the blowing of a violent wind came from heaven and filled the whole house where they were sitting. They saw what seemed to be tongues of fire that separated and came to rest on each of them. All of them were filled with the Holy Spirit and began to speak in other tongues as the Spirit enabled them.</a:t>
            </a:r>
            <a:endParaRPr lang="en-GB" dirty="0">
              <a:latin typeface="Berlin Sans FB"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Berlin Sans FB Demi" pitchFamily="34" charset="0"/>
              </a:rPr>
              <a:t>The Importance of Believing in the Holy Spirit</a:t>
            </a:r>
            <a:endParaRPr lang="en-GB" dirty="0">
              <a:latin typeface="Berlin Sans FB Demi" pitchFamily="34" charset="0"/>
            </a:endParaRPr>
          </a:p>
        </p:txBody>
      </p:sp>
      <p:sp>
        <p:nvSpPr>
          <p:cNvPr id="3" name="Content Placeholder 2"/>
          <p:cNvSpPr>
            <a:spLocks noGrp="1"/>
          </p:cNvSpPr>
          <p:nvPr>
            <p:ph idx="1"/>
          </p:nvPr>
        </p:nvSpPr>
        <p:spPr>
          <a:xfrm>
            <a:off x="0" y="1600200"/>
            <a:ext cx="9144000" cy="4997152"/>
          </a:xfrm>
        </p:spPr>
        <p:txBody>
          <a:bodyPr>
            <a:normAutofit fontScale="92500" lnSpcReduction="20000"/>
          </a:bodyPr>
          <a:lstStyle/>
          <a:p>
            <a:r>
              <a:rPr lang="en-GB" dirty="0" smtClean="0">
                <a:latin typeface="Berlin Sans FB" pitchFamily="34" charset="0"/>
              </a:rPr>
              <a:t>It is the third part of the Trinity.</a:t>
            </a:r>
          </a:p>
          <a:p>
            <a:r>
              <a:rPr lang="en-GB" dirty="0" smtClean="0">
                <a:latin typeface="Berlin Sans FB" pitchFamily="34" charset="0"/>
              </a:rPr>
              <a:t>Through certain sacraments (baptism and reconciliation) it removes people’s sin.</a:t>
            </a:r>
          </a:p>
          <a:p>
            <a:r>
              <a:rPr lang="en-GB" dirty="0" smtClean="0">
                <a:latin typeface="Berlin Sans FB" pitchFamily="34" charset="0"/>
              </a:rPr>
              <a:t>It inspires the teachings of the Church and explain why the Church should be obeyed.</a:t>
            </a:r>
          </a:p>
          <a:p>
            <a:r>
              <a:rPr lang="en-GB" dirty="0" smtClean="0">
                <a:latin typeface="Berlin Sans FB" pitchFamily="34" charset="0"/>
              </a:rPr>
              <a:t>It gives guidance to the Church when electing the Pope and other authority figures.</a:t>
            </a:r>
          </a:p>
          <a:p>
            <a:r>
              <a:rPr lang="en-GB" dirty="0" smtClean="0">
                <a:latin typeface="Berlin Sans FB" pitchFamily="34" charset="0"/>
              </a:rPr>
              <a:t>The gifts of the Holy Spirit allow people to be happy and live a good Christian life.</a:t>
            </a:r>
          </a:p>
          <a:p>
            <a:r>
              <a:rPr lang="en-GB" dirty="0" smtClean="0">
                <a:latin typeface="Berlin Sans FB" pitchFamily="34" charset="0"/>
              </a:rPr>
              <a:t>It supports people, allowing them to follow their religious calling (vocation).</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itchFamily="34" charset="0"/>
              </a:rPr>
              <a:t>Key terms – Sin:</a:t>
            </a:r>
            <a:endParaRPr lang="en-GB" dirty="0">
              <a:latin typeface="Berlin Sans FB Demi" pitchFamily="34" charset="0"/>
            </a:endParaRPr>
          </a:p>
        </p:txBody>
      </p:sp>
      <p:sp>
        <p:nvSpPr>
          <p:cNvPr id="3" name="Content Placeholder 2"/>
          <p:cNvSpPr>
            <a:spLocks noGrp="1"/>
          </p:cNvSpPr>
          <p:nvPr>
            <p:ph idx="1"/>
          </p:nvPr>
        </p:nvSpPr>
        <p:spPr/>
        <p:txBody>
          <a:bodyPr>
            <a:noAutofit/>
          </a:bodyPr>
          <a:lstStyle/>
          <a:p>
            <a:r>
              <a:rPr lang="en-GB" sz="3000" dirty="0" smtClean="0">
                <a:latin typeface="Berlin Sans FB" pitchFamily="34" charset="0"/>
              </a:rPr>
              <a:t>Keyword:</a:t>
            </a:r>
          </a:p>
          <a:p>
            <a:pPr lvl="1"/>
            <a:r>
              <a:rPr lang="en-GB" sz="3000" dirty="0" smtClean="0">
                <a:latin typeface="Berlin Sans FB" pitchFamily="34" charset="0"/>
              </a:rPr>
              <a:t>Repentance – the act of being sorry for a wrongdoing and deciding not to do it again. </a:t>
            </a:r>
          </a:p>
          <a:p>
            <a:pPr lvl="1"/>
            <a:r>
              <a:rPr lang="en-GB" sz="3000" dirty="0" smtClean="0">
                <a:latin typeface="Berlin Sans FB" pitchFamily="34" charset="0"/>
              </a:rPr>
              <a:t>Define the terms ‘original sin’ and ‘personal sin’.</a:t>
            </a:r>
          </a:p>
          <a:p>
            <a:pPr lvl="1"/>
            <a:r>
              <a:rPr lang="en-GB" sz="3000" dirty="0" smtClean="0">
                <a:latin typeface="Berlin Sans FB" pitchFamily="34" charset="0"/>
              </a:rPr>
              <a:t>Define the terms ‘mortal sin’ and ‘venial sin’.</a:t>
            </a:r>
          </a:p>
          <a:p>
            <a:pPr lvl="1"/>
            <a:r>
              <a:rPr lang="en-GB" sz="3000" dirty="0" smtClean="0">
                <a:latin typeface="Berlin Sans FB" pitchFamily="34" charset="0"/>
              </a:rPr>
              <a:t>Give an example of a mortal sin and a venial sin.</a:t>
            </a:r>
            <a:endParaRPr lang="en-GB" sz="3000" dirty="0">
              <a:latin typeface="Berlin Sans FB"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Berlin Sans FB Demi" pitchFamily="34" charset="0"/>
              </a:rPr>
              <a:t>Salvation</a:t>
            </a:r>
            <a:endParaRPr lang="en-GB" u="sng" dirty="0">
              <a:latin typeface="Berlin Sans FB Demi" pitchFamily="34" charset="0"/>
            </a:endParaRPr>
          </a:p>
        </p:txBody>
      </p:sp>
      <p:sp>
        <p:nvSpPr>
          <p:cNvPr id="3" name="Content Placeholder 2"/>
          <p:cNvSpPr>
            <a:spLocks noGrp="1"/>
          </p:cNvSpPr>
          <p:nvPr>
            <p:ph idx="1"/>
          </p:nvPr>
        </p:nvSpPr>
        <p:spPr/>
        <p:txBody>
          <a:bodyPr/>
          <a:lstStyle/>
          <a:p>
            <a:r>
              <a:rPr lang="en-GB" dirty="0" smtClean="0">
                <a:latin typeface="Berlin Sans FB" pitchFamily="34" charset="0"/>
              </a:rPr>
              <a:t>Salvation is brought about by:</a:t>
            </a:r>
          </a:p>
          <a:p>
            <a:pPr marL="650875" indent="-514350">
              <a:buFont typeface="+mj-lt"/>
              <a:buAutoNum type="arabicPeriod"/>
            </a:pPr>
            <a:r>
              <a:rPr lang="en-GB" dirty="0" smtClean="0">
                <a:latin typeface="Berlin Sans FB" pitchFamily="34" charset="0"/>
              </a:rPr>
              <a:t>Receiving the sacraments of baptism and confirmation.</a:t>
            </a:r>
          </a:p>
          <a:p>
            <a:pPr marL="650875" indent="-514350">
              <a:buFont typeface="+mj-lt"/>
              <a:buAutoNum type="arabicPeriod"/>
            </a:pPr>
            <a:r>
              <a:rPr lang="en-GB" dirty="0" smtClean="0">
                <a:latin typeface="Berlin Sans FB" pitchFamily="34" charset="0"/>
              </a:rPr>
              <a:t>Receiving the sacrament of reconciliation.</a:t>
            </a:r>
          </a:p>
          <a:p>
            <a:pPr marL="650875" indent="-514350">
              <a:buFont typeface="+mj-lt"/>
              <a:buAutoNum type="arabicPeriod"/>
            </a:pPr>
            <a:r>
              <a:rPr lang="en-GB" dirty="0" smtClean="0">
                <a:latin typeface="Berlin Sans FB" pitchFamily="34" charset="0"/>
              </a:rPr>
              <a:t>Receiving the sacrament of the Eucharist.</a:t>
            </a:r>
          </a:p>
          <a:p>
            <a:pPr marL="650875" indent="-514350">
              <a:buFont typeface="+mj-lt"/>
              <a:buAutoNum type="arabicPeriod"/>
            </a:pPr>
            <a:r>
              <a:rPr lang="en-GB" dirty="0" smtClean="0">
                <a:latin typeface="Berlin Sans FB" pitchFamily="34" charset="0"/>
              </a:rPr>
              <a:t>Leading a Christian life.</a:t>
            </a:r>
          </a:p>
          <a:p>
            <a:pPr marL="650875" indent="-514350"/>
            <a:r>
              <a:rPr lang="en-GB" dirty="0" smtClean="0">
                <a:latin typeface="Berlin Sans FB" pitchFamily="34" charset="0"/>
              </a:rPr>
              <a:t>Why do each of these things help bring salvation? </a:t>
            </a:r>
            <a:endParaRPr lang="en-GB" dirty="0">
              <a:latin typeface="Berlin Sans FB" pitchFamily="34" charset="0"/>
            </a:endParaRPr>
          </a:p>
        </p:txBody>
      </p:sp>
      <p:pic>
        <p:nvPicPr>
          <p:cNvPr id="3074" name="Picture 2" descr="http://t1.gstatic.com/images?q=tbn:ZOJdAkK2Y-QZsM:http://open.salon.com/blog/matt_brandstein/2008/09/10/files/salvation.128155724_std1221071276.jpg">
            <a:hlinkClick r:id="rId2"/>
          </p:cNvPr>
          <p:cNvPicPr>
            <a:picLocks noChangeAspect="1" noChangeArrowheads="1"/>
          </p:cNvPicPr>
          <p:nvPr/>
        </p:nvPicPr>
        <p:blipFill>
          <a:blip r:embed="rId3" cstate="print"/>
          <a:srcRect/>
          <a:stretch>
            <a:fillRect/>
          </a:stretch>
        </p:blipFill>
        <p:spPr bwMode="auto">
          <a:xfrm>
            <a:off x="7164288" y="5688334"/>
            <a:ext cx="1747616" cy="116966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itchFamily="34" charset="0"/>
              </a:rPr>
              <a:t>Thinking task…</a:t>
            </a:r>
            <a:endParaRPr lang="en-GB" dirty="0">
              <a:latin typeface="Berlin Sans FB Demi" pitchFamily="34" charset="0"/>
            </a:endParaRPr>
          </a:p>
        </p:txBody>
      </p:sp>
      <p:sp>
        <p:nvSpPr>
          <p:cNvPr id="3" name="Content Placeholder 2"/>
          <p:cNvSpPr>
            <a:spLocks noGrp="1"/>
          </p:cNvSpPr>
          <p:nvPr>
            <p:ph idx="1"/>
          </p:nvPr>
        </p:nvSpPr>
        <p:spPr/>
        <p:txBody>
          <a:bodyPr/>
          <a:lstStyle/>
          <a:p>
            <a:pPr marL="650875" indent="-514350">
              <a:buAutoNum type="arabicPeriod"/>
            </a:pPr>
            <a:r>
              <a:rPr lang="en-GB" dirty="0" smtClean="0">
                <a:latin typeface="Berlin Sans FB" pitchFamily="34" charset="0"/>
              </a:rPr>
              <a:t>Write down three ways in which God is like a Father. </a:t>
            </a:r>
          </a:p>
          <a:p>
            <a:pPr marL="650875" indent="-514350">
              <a:buAutoNum type="arabicPeriod"/>
            </a:pPr>
            <a:r>
              <a:rPr lang="en-GB" dirty="0" smtClean="0">
                <a:latin typeface="Berlin Sans FB" pitchFamily="34" charset="0"/>
              </a:rPr>
              <a:t>Write down two ways in which God is not like a Father.</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936104"/>
          </a:xfrm>
        </p:spPr>
        <p:txBody>
          <a:bodyPr>
            <a:normAutofit/>
          </a:bodyPr>
          <a:lstStyle/>
          <a:p>
            <a:r>
              <a:rPr lang="en-GB" sz="3600" dirty="0" smtClean="0">
                <a:latin typeface="Berlin Sans FB Demi" pitchFamily="34" charset="0"/>
              </a:rPr>
              <a:t>The Importance of Sin and Salvation</a:t>
            </a:r>
            <a:endParaRPr lang="en-GB" sz="3600" dirty="0">
              <a:latin typeface="Berlin Sans FB Demi" pitchFamily="34" charset="0"/>
            </a:endParaRPr>
          </a:p>
        </p:txBody>
      </p:sp>
      <p:sp>
        <p:nvSpPr>
          <p:cNvPr id="3" name="Content Placeholder 2"/>
          <p:cNvSpPr>
            <a:spLocks noGrp="1"/>
          </p:cNvSpPr>
          <p:nvPr>
            <p:ph idx="1"/>
          </p:nvPr>
        </p:nvSpPr>
        <p:spPr>
          <a:xfrm>
            <a:off x="457200" y="1196752"/>
            <a:ext cx="8229600" cy="5472608"/>
          </a:xfrm>
        </p:spPr>
        <p:txBody>
          <a:bodyPr>
            <a:normAutofit fontScale="92500" lnSpcReduction="10000"/>
          </a:bodyPr>
          <a:lstStyle/>
          <a:p>
            <a:r>
              <a:rPr lang="en-GB" dirty="0" smtClean="0">
                <a:latin typeface="Berlin Sans FB" pitchFamily="34" charset="0"/>
              </a:rPr>
              <a:t>The idea of sin is important because it tells Christians why they must live a good life.</a:t>
            </a:r>
          </a:p>
          <a:p>
            <a:r>
              <a:rPr lang="en-GB" dirty="0" smtClean="0">
                <a:latin typeface="Berlin Sans FB" pitchFamily="34" charset="0"/>
              </a:rPr>
              <a:t>Salvation is important because without it, people’s sins would stop them from having a relationship with God.</a:t>
            </a:r>
          </a:p>
          <a:p>
            <a:r>
              <a:rPr lang="en-GB" dirty="0" smtClean="0">
                <a:latin typeface="Berlin Sans FB" pitchFamily="34" charset="0"/>
              </a:rPr>
              <a:t>This means that people would go to purgatory or Hell. Salvation helps people get to Heaven.</a:t>
            </a:r>
          </a:p>
          <a:p>
            <a:r>
              <a:rPr lang="en-GB" dirty="0" smtClean="0">
                <a:latin typeface="Berlin Sans FB" pitchFamily="34" charset="0"/>
              </a:rPr>
              <a:t>Salvation is also important because it was the purpose of Jesus’ life, death and resurrection.</a:t>
            </a:r>
          </a:p>
          <a:p>
            <a:r>
              <a:rPr lang="en-GB" dirty="0" smtClean="0">
                <a:latin typeface="Berlin Sans FB" pitchFamily="34" charset="0"/>
              </a:rPr>
              <a:t>It also explains why the sacraments of baptism, reconciliation and the Mass are so important.</a:t>
            </a:r>
            <a:endParaRPr lang="en-GB" dirty="0">
              <a:latin typeface="Berlin Sans FB"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questions:</a:t>
            </a:r>
            <a:endParaRPr lang="en-GB" dirty="0"/>
          </a:p>
        </p:txBody>
      </p:sp>
      <p:sp>
        <p:nvSpPr>
          <p:cNvPr id="3" name="Content Placeholder 2"/>
          <p:cNvSpPr>
            <a:spLocks noGrp="1"/>
          </p:cNvSpPr>
          <p:nvPr>
            <p:ph idx="1"/>
          </p:nvPr>
        </p:nvSpPr>
        <p:spPr/>
        <p:txBody>
          <a:bodyPr>
            <a:normAutofit lnSpcReduction="10000"/>
          </a:bodyPr>
          <a:lstStyle/>
          <a:p>
            <a:pPr marL="708025" indent="-571500">
              <a:buFont typeface="+mj-lt"/>
              <a:buAutoNum type="alphaLcParenR"/>
            </a:pPr>
            <a:r>
              <a:rPr lang="en-GB" dirty="0" smtClean="0"/>
              <a:t>Do you think we need salvation from sin? Give two reasons for your answer.	(4)</a:t>
            </a:r>
          </a:p>
          <a:p>
            <a:pPr marL="708025" indent="-571500">
              <a:buFont typeface="+mj-lt"/>
              <a:buAutoNum type="alphaLcParenR"/>
            </a:pPr>
            <a:r>
              <a:rPr lang="en-GB" dirty="0" smtClean="0"/>
              <a:t>Explain why salvation is important to Christians.					(8)</a:t>
            </a:r>
          </a:p>
          <a:p>
            <a:pPr marL="708025" indent="-571500">
              <a:buFont typeface="+mj-lt"/>
              <a:buAutoNum type="alphaLcParenR"/>
            </a:pPr>
            <a:r>
              <a:rPr lang="en-GB" dirty="0" smtClean="0"/>
              <a:t>‘Salvation cannot be achieved just by going to Mass.’</a:t>
            </a:r>
          </a:p>
          <a:p>
            <a:pPr marL="1028700" lvl="1" indent="-571500">
              <a:buFont typeface="+mj-lt"/>
              <a:buAutoNum type="romanLcPeriod"/>
            </a:pPr>
            <a:r>
              <a:rPr lang="en-GB" dirty="0" smtClean="0"/>
              <a:t>Do you agree? Give reasons for your answer. (3)</a:t>
            </a:r>
          </a:p>
          <a:p>
            <a:pPr marL="1028700" lvl="1" indent="-571500">
              <a:buFont typeface="+mj-lt"/>
              <a:buAutoNum type="romanLcPeriod"/>
            </a:pPr>
            <a:r>
              <a:rPr lang="en-GB" dirty="0" smtClean="0"/>
              <a:t>Give reasons why some might disagree with you. (3)</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pPr algn="ctr">
              <a:buNone/>
            </a:pPr>
            <a:r>
              <a:rPr lang="en-GB" sz="6000" dirty="0" smtClean="0">
                <a:solidFill>
                  <a:srgbClr val="FF0000"/>
                </a:solidFill>
              </a:rPr>
              <a:t>In Pairs:</a:t>
            </a:r>
          </a:p>
          <a:p>
            <a:pPr algn="ctr">
              <a:buNone/>
            </a:pPr>
            <a:endParaRPr lang="en-GB" sz="6000" dirty="0" smtClean="0">
              <a:solidFill>
                <a:srgbClr val="FF0000"/>
              </a:solidFill>
            </a:endParaRPr>
          </a:p>
          <a:p>
            <a:pPr algn="ctr">
              <a:buNone/>
            </a:pPr>
            <a:r>
              <a:rPr lang="en-GB" sz="6000" dirty="0" smtClean="0">
                <a:solidFill>
                  <a:srgbClr val="FF0000"/>
                </a:solidFill>
              </a:rPr>
              <a:t>Revise the Next Slide Ready for a Test…</a:t>
            </a:r>
            <a:endParaRPr lang="en-GB" sz="6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u="sng" dirty="0" smtClean="0">
                <a:latin typeface="Berlin Sans FB Demi" pitchFamily="34" charset="0"/>
              </a:rPr>
              <a:t>God the Father</a:t>
            </a:r>
            <a:endParaRPr lang="en-GB" u="sng" dirty="0">
              <a:latin typeface="Berlin Sans FB Demi" pitchFamily="34" charset="0"/>
            </a:endParaRPr>
          </a:p>
        </p:txBody>
      </p:sp>
      <p:sp>
        <p:nvSpPr>
          <p:cNvPr id="3" name="Content Placeholder 2"/>
          <p:cNvSpPr>
            <a:spLocks noGrp="1"/>
          </p:cNvSpPr>
          <p:nvPr>
            <p:ph idx="1"/>
          </p:nvPr>
        </p:nvSpPr>
        <p:spPr>
          <a:xfrm>
            <a:off x="457200" y="1268760"/>
            <a:ext cx="8229600" cy="5256584"/>
          </a:xfrm>
        </p:spPr>
        <p:txBody>
          <a:bodyPr>
            <a:normAutofit fontScale="92500"/>
          </a:bodyPr>
          <a:lstStyle/>
          <a:p>
            <a:r>
              <a:rPr lang="en-GB" dirty="0" smtClean="0">
                <a:latin typeface="Berlin Sans FB" pitchFamily="34" charset="0"/>
              </a:rPr>
              <a:t>Believing in God as a </a:t>
            </a:r>
            <a:r>
              <a:rPr lang="en-GB" dirty="0" smtClean="0">
                <a:latin typeface="Berlin Sans FB" pitchFamily="34" charset="0"/>
              </a:rPr>
              <a:t>Father means:</a:t>
            </a:r>
            <a:endParaRPr lang="en-GB" dirty="0" smtClean="0">
              <a:latin typeface="Berlin Sans FB" pitchFamily="34" charset="0"/>
            </a:endParaRPr>
          </a:p>
          <a:p>
            <a:pPr lvl="1"/>
            <a:r>
              <a:rPr lang="en-GB" dirty="0" smtClean="0">
                <a:latin typeface="Berlin Sans FB" pitchFamily="34" charset="0"/>
              </a:rPr>
              <a:t>Christians have </a:t>
            </a:r>
            <a:r>
              <a:rPr lang="en-GB" dirty="0" smtClean="0">
                <a:latin typeface="Berlin Sans FB" pitchFamily="34" charset="0"/>
              </a:rPr>
              <a:t>a relationship with </a:t>
            </a:r>
            <a:r>
              <a:rPr lang="en-GB" dirty="0" smtClean="0">
                <a:latin typeface="Berlin Sans FB" pitchFamily="34" charset="0"/>
              </a:rPr>
              <a:t>God</a:t>
            </a:r>
            <a:endParaRPr lang="en-GB" dirty="0" smtClean="0">
              <a:latin typeface="Berlin Sans FB" pitchFamily="34" charset="0"/>
            </a:endParaRPr>
          </a:p>
          <a:p>
            <a:pPr lvl="1"/>
            <a:r>
              <a:rPr lang="en-GB" dirty="0" smtClean="0">
                <a:latin typeface="Berlin Sans FB" pitchFamily="34" charset="0"/>
              </a:rPr>
              <a:t>God </a:t>
            </a:r>
            <a:r>
              <a:rPr lang="en-GB" dirty="0" smtClean="0">
                <a:latin typeface="Berlin Sans FB" pitchFamily="34" charset="0"/>
              </a:rPr>
              <a:t>can be turned to in times of </a:t>
            </a:r>
            <a:r>
              <a:rPr lang="en-GB" dirty="0" smtClean="0">
                <a:latin typeface="Berlin Sans FB" pitchFamily="34" charset="0"/>
              </a:rPr>
              <a:t>need</a:t>
            </a:r>
            <a:endParaRPr lang="en-GB" dirty="0" smtClean="0">
              <a:latin typeface="Berlin Sans FB" pitchFamily="34" charset="0"/>
            </a:endParaRPr>
          </a:p>
          <a:p>
            <a:pPr lvl="1"/>
            <a:r>
              <a:rPr lang="en-GB" dirty="0" smtClean="0">
                <a:latin typeface="Berlin Sans FB" pitchFamily="34" charset="0"/>
              </a:rPr>
              <a:t>The </a:t>
            </a:r>
            <a:r>
              <a:rPr lang="en-GB" dirty="0" smtClean="0">
                <a:latin typeface="Berlin Sans FB" pitchFamily="34" charset="0"/>
              </a:rPr>
              <a:t>Lord’s Prayer </a:t>
            </a:r>
            <a:r>
              <a:rPr lang="en-GB" dirty="0" smtClean="0">
                <a:latin typeface="Berlin Sans FB" pitchFamily="34" charset="0"/>
              </a:rPr>
              <a:t>tells us God is like a father as </a:t>
            </a:r>
            <a:r>
              <a:rPr lang="en-GB" dirty="0" smtClean="0">
                <a:latin typeface="Berlin Sans FB" pitchFamily="34" charset="0"/>
              </a:rPr>
              <a:t>it begins ‘Our Father’ and shows he will provide for his children.</a:t>
            </a:r>
          </a:p>
          <a:p>
            <a:r>
              <a:rPr lang="en-GB" dirty="0" smtClean="0">
                <a:latin typeface="Berlin Sans FB" pitchFamily="34" charset="0"/>
              </a:rPr>
              <a:t>The importance of belief in God as a Father:</a:t>
            </a:r>
          </a:p>
          <a:p>
            <a:pPr lvl="1">
              <a:buSzPct val="100000"/>
            </a:pPr>
            <a:r>
              <a:rPr lang="en-GB" dirty="0" smtClean="0">
                <a:latin typeface="Berlin Sans FB" pitchFamily="34" charset="0"/>
              </a:rPr>
              <a:t>Jesus called God his Father. The teachings of Jesus are key to the Christian faith.</a:t>
            </a:r>
          </a:p>
          <a:p>
            <a:pPr lvl="1">
              <a:buSzPct val="100000"/>
            </a:pPr>
            <a:r>
              <a:rPr lang="en-GB" dirty="0" smtClean="0">
                <a:latin typeface="Berlin Sans FB" pitchFamily="34" charset="0"/>
              </a:rPr>
              <a:t>It is taught in the Apostles’ Creed and the Catechism.</a:t>
            </a:r>
          </a:p>
          <a:p>
            <a:pPr lvl="1">
              <a:buSzPct val="100000"/>
            </a:pPr>
            <a:r>
              <a:rPr lang="en-GB" dirty="0" smtClean="0">
                <a:latin typeface="Berlin Sans FB" pitchFamily="34" charset="0"/>
              </a:rPr>
              <a:t>It explains why God sent Jesus to save people from sin.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Questions</a:t>
            </a:r>
            <a:endParaRPr lang="en-GB" dirty="0"/>
          </a:p>
        </p:txBody>
      </p:sp>
      <p:sp>
        <p:nvSpPr>
          <p:cNvPr id="3" name="Content Placeholder 2"/>
          <p:cNvSpPr>
            <a:spLocks noGrp="1"/>
          </p:cNvSpPr>
          <p:nvPr>
            <p:ph idx="1"/>
          </p:nvPr>
        </p:nvSpPr>
        <p:spPr/>
        <p:txBody>
          <a:bodyPr/>
          <a:lstStyle/>
          <a:p>
            <a:pPr marL="650875" indent="-514350">
              <a:buNone/>
            </a:pPr>
            <a:r>
              <a:rPr lang="en-GB" dirty="0" smtClean="0"/>
              <a:t>b)	Do </a:t>
            </a:r>
            <a:r>
              <a:rPr lang="en-GB" dirty="0" smtClean="0"/>
              <a:t>you think Christians should call God Father? Give two reasons for your point of view.</a:t>
            </a:r>
          </a:p>
          <a:p>
            <a:pPr marL="650875" indent="-514350">
              <a:buNone/>
            </a:pPr>
            <a:r>
              <a:rPr lang="en-GB" dirty="0" smtClean="0"/>
              <a:t>d)	“God </a:t>
            </a:r>
            <a:r>
              <a:rPr lang="en-GB" dirty="0" smtClean="0"/>
              <a:t>is not like a Father.”</a:t>
            </a:r>
          </a:p>
          <a:p>
            <a:pPr marL="971550" lvl="1" indent="-514350">
              <a:buFont typeface="+mj-lt"/>
              <a:buAutoNum type="alphaLcParenR"/>
            </a:pPr>
            <a:r>
              <a:rPr lang="en-GB" dirty="0" smtClean="0"/>
              <a:t>Do you agree? Give reasons for your answer.</a:t>
            </a:r>
          </a:p>
          <a:p>
            <a:pPr marL="971550" lvl="1" indent="-514350">
              <a:buFont typeface="+mj-lt"/>
              <a:buAutoNum type="alphaLcParenR"/>
            </a:pPr>
            <a:r>
              <a:rPr lang="en-GB" dirty="0" smtClean="0"/>
              <a:t>Give reasons why someone might disagree with you.</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8" name="Picture 6" descr="http://www.robschouten.net/images/open/in_the_beginning.jpg">
            <a:hlinkClick r:id="rId2"/>
          </p:cNvPr>
          <p:cNvPicPr>
            <a:picLocks noChangeAspect="1" noChangeArrowheads="1"/>
          </p:cNvPicPr>
          <p:nvPr/>
        </p:nvPicPr>
        <p:blipFill>
          <a:blip r:embed="rId3" cstate="print"/>
          <a:srcRect/>
          <a:stretch>
            <a:fillRect/>
          </a:stretch>
        </p:blipFill>
        <p:spPr bwMode="auto">
          <a:xfrm>
            <a:off x="323528" y="260648"/>
            <a:ext cx="2160240" cy="2898488"/>
          </a:xfrm>
          <a:prstGeom prst="rect">
            <a:avLst/>
          </a:prstGeom>
          <a:noFill/>
        </p:spPr>
      </p:pic>
      <p:pic>
        <p:nvPicPr>
          <p:cNvPr id="38920" name="Picture 8" descr="http://www.taschen.com/media/images/320/default_luther_bible_exc_02_0706141537_id_45037.jpg">
            <a:hlinkClick r:id="rId4"/>
          </p:cNvPr>
          <p:cNvPicPr>
            <a:picLocks noChangeAspect="1" noChangeArrowheads="1"/>
          </p:cNvPicPr>
          <p:nvPr/>
        </p:nvPicPr>
        <p:blipFill>
          <a:blip r:embed="rId5" cstate="print"/>
          <a:srcRect/>
          <a:stretch>
            <a:fillRect/>
          </a:stretch>
        </p:blipFill>
        <p:spPr bwMode="auto">
          <a:xfrm>
            <a:off x="6948264" y="260649"/>
            <a:ext cx="1967880" cy="2957970"/>
          </a:xfrm>
          <a:prstGeom prst="rect">
            <a:avLst/>
          </a:prstGeom>
          <a:noFill/>
        </p:spPr>
      </p:pic>
      <p:pic>
        <p:nvPicPr>
          <p:cNvPr id="38922" name="Picture 10" descr="http://truthhiker.files.wordpress.com/2008/01/mercy2.jpg">
            <a:hlinkClick r:id="rId6"/>
          </p:cNvPr>
          <p:cNvPicPr>
            <a:picLocks noChangeAspect="1" noChangeArrowheads="1"/>
          </p:cNvPicPr>
          <p:nvPr/>
        </p:nvPicPr>
        <p:blipFill>
          <a:blip r:embed="rId7" cstate="print"/>
          <a:srcRect/>
          <a:stretch>
            <a:fillRect/>
          </a:stretch>
        </p:blipFill>
        <p:spPr bwMode="auto">
          <a:xfrm>
            <a:off x="251520" y="4293096"/>
            <a:ext cx="1771675" cy="2267744"/>
          </a:xfrm>
          <a:prstGeom prst="rect">
            <a:avLst/>
          </a:prstGeom>
          <a:noFill/>
        </p:spPr>
      </p:pic>
      <p:pic>
        <p:nvPicPr>
          <p:cNvPr id="38924" name="Picture 12" descr="http://www.webexhibits.org/colorart/i/michelangelo-creation-adam-.jpg"/>
          <p:cNvPicPr>
            <a:picLocks noChangeAspect="1" noChangeArrowheads="1"/>
          </p:cNvPicPr>
          <p:nvPr/>
        </p:nvPicPr>
        <p:blipFill>
          <a:blip r:embed="rId8" cstate="print"/>
          <a:srcRect/>
          <a:stretch>
            <a:fillRect/>
          </a:stretch>
        </p:blipFill>
        <p:spPr bwMode="auto">
          <a:xfrm>
            <a:off x="2843808" y="260648"/>
            <a:ext cx="3858826" cy="2223862"/>
          </a:xfrm>
          <a:prstGeom prst="rect">
            <a:avLst/>
          </a:prstGeom>
          <a:noFill/>
        </p:spPr>
      </p:pic>
      <p:pic>
        <p:nvPicPr>
          <p:cNvPr id="38926" name="Picture 14" descr="http://s1.hubimg.com/u/1931828_f260.jpg"/>
          <p:cNvPicPr>
            <a:picLocks noChangeAspect="1" noChangeArrowheads="1"/>
          </p:cNvPicPr>
          <p:nvPr/>
        </p:nvPicPr>
        <p:blipFill>
          <a:blip r:embed="rId9" cstate="print"/>
          <a:srcRect/>
          <a:stretch>
            <a:fillRect/>
          </a:stretch>
        </p:blipFill>
        <p:spPr bwMode="auto">
          <a:xfrm>
            <a:off x="5868144" y="4293096"/>
            <a:ext cx="2952328" cy="2361862"/>
          </a:xfrm>
          <a:prstGeom prst="rect">
            <a:avLst/>
          </a:prstGeom>
          <a:noFill/>
        </p:spPr>
      </p:pic>
      <p:sp>
        <p:nvSpPr>
          <p:cNvPr id="11" name="TextBox 10"/>
          <p:cNvSpPr txBox="1"/>
          <p:nvPr/>
        </p:nvSpPr>
        <p:spPr>
          <a:xfrm>
            <a:off x="2195736" y="3284984"/>
            <a:ext cx="3456384" cy="1692771"/>
          </a:xfrm>
          <a:prstGeom prst="rect">
            <a:avLst/>
          </a:prstGeom>
          <a:noFill/>
        </p:spPr>
        <p:txBody>
          <a:bodyPr wrap="square" rtlCol="0">
            <a:spAutoFit/>
          </a:bodyPr>
          <a:lstStyle/>
          <a:p>
            <a:pPr algn="ctr"/>
            <a:r>
              <a:rPr lang="en-GB" sz="2600" b="1" dirty="0" smtClean="0">
                <a:solidFill>
                  <a:srgbClr val="FFC000"/>
                </a:solidFill>
              </a:rPr>
              <a:t>Images of God as Creator: Which do you think represents God best?</a:t>
            </a:r>
            <a:endParaRPr lang="en-GB" sz="2600" b="1"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1143000"/>
          </a:xfrm>
        </p:spPr>
        <p:txBody>
          <a:bodyPr>
            <a:normAutofit fontScale="90000"/>
          </a:bodyPr>
          <a:lstStyle/>
          <a:p>
            <a:r>
              <a:rPr lang="en-GB" dirty="0" smtClean="0">
                <a:latin typeface="Berlin Sans FB Demi" pitchFamily="34" charset="0"/>
              </a:rPr>
              <a:t>Read the information and answer the questions:</a:t>
            </a:r>
            <a:endParaRPr lang="en-GB" dirty="0">
              <a:latin typeface="Berlin Sans FB Demi" pitchFamily="34" charset="0"/>
            </a:endParaRPr>
          </a:p>
        </p:txBody>
      </p:sp>
      <p:sp>
        <p:nvSpPr>
          <p:cNvPr id="3" name="Content Placeholder 2"/>
          <p:cNvSpPr>
            <a:spLocks noGrp="1"/>
          </p:cNvSpPr>
          <p:nvPr>
            <p:ph idx="1"/>
          </p:nvPr>
        </p:nvSpPr>
        <p:spPr>
          <a:xfrm>
            <a:off x="179512" y="1412776"/>
            <a:ext cx="8712968" cy="5184576"/>
          </a:xfrm>
        </p:spPr>
        <p:txBody>
          <a:bodyPr>
            <a:normAutofit fontScale="92500" lnSpcReduction="10000"/>
          </a:bodyPr>
          <a:lstStyle/>
          <a:p>
            <a:r>
              <a:rPr lang="en-GB" dirty="0" smtClean="0">
                <a:latin typeface="Berlin Sans FB" pitchFamily="34" charset="0"/>
              </a:rPr>
              <a:t>It is important to Christians that God is the creator of the world as it shows his power, his love and the relationship between God and humans. It is also important because if God made the world, it means humans should view it as holy and treat the world and creatures with respect.</a:t>
            </a:r>
          </a:p>
          <a:p>
            <a:r>
              <a:rPr lang="en-GB" dirty="0" smtClean="0">
                <a:latin typeface="Berlin Sans FB" pitchFamily="34" charset="0"/>
              </a:rPr>
              <a:t>Answer these questions:</a:t>
            </a:r>
          </a:p>
          <a:p>
            <a:pPr marL="971550" lvl="1" indent="-514350">
              <a:buFont typeface="+mj-lt"/>
              <a:buAutoNum type="arabicPeriod"/>
            </a:pPr>
            <a:r>
              <a:rPr lang="en-GB" dirty="0" smtClean="0">
                <a:latin typeface="Berlin Sans FB" pitchFamily="34" charset="0"/>
              </a:rPr>
              <a:t>Should Christians accept the Biblical account of creation, should they accept evolution or are both ideas acceptable? Explain your answer.</a:t>
            </a:r>
          </a:p>
          <a:p>
            <a:pPr marL="971550" lvl="1" indent="-514350">
              <a:buFont typeface="+mj-lt"/>
              <a:buAutoNum type="arabicPeriod"/>
            </a:pPr>
            <a:r>
              <a:rPr lang="en-GB" dirty="0" smtClean="0">
                <a:latin typeface="Berlin Sans FB" pitchFamily="34" charset="0"/>
              </a:rPr>
              <a:t>What does belief in God as creator, show Christians about their relationship with God?</a:t>
            </a:r>
          </a:p>
          <a:p>
            <a:pPr lvl="1"/>
            <a:endParaRPr lang="en-GB" dirty="0" smtClean="0"/>
          </a:p>
          <a:p>
            <a:pPr lvl="1"/>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Questions</a:t>
            </a:r>
            <a:endParaRPr lang="en-GB" dirty="0"/>
          </a:p>
        </p:txBody>
      </p:sp>
      <p:sp>
        <p:nvSpPr>
          <p:cNvPr id="3" name="Content Placeholder 2"/>
          <p:cNvSpPr>
            <a:spLocks noGrp="1"/>
          </p:cNvSpPr>
          <p:nvPr>
            <p:ph idx="1"/>
          </p:nvPr>
        </p:nvSpPr>
        <p:spPr/>
        <p:txBody>
          <a:bodyPr>
            <a:normAutofit fontScale="92500" lnSpcReduction="10000"/>
          </a:bodyPr>
          <a:lstStyle/>
          <a:p>
            <a:pPr marL="650875" indent="-514350">
              <a:buFont typeface="+mj-lt"/>
              <a:buAutoNum type="alphaLcParenR"/>
            </a:pPr>
            <a:r>
              <a:rPr lang="en-GB" dirty="0" smtClean="0"/>
              <a:t>What is Salvation?</a:t>
            </a:r>
          </a:p>
          <a:p>
            <a:pPr marL="650875" indent="-514350">
              <a:buFont typeface="+mj-lt"/>
              <a:buAutoNum type="alphaLcParenR"/>
            </a:pPr>
            <a:r>
              <a:rPr lang="en-GB" dirty="0" smtClean="0"/>
              <a:t>Do you think God made humans in his own image? Give two reasons for your answer.</a:t>
            </a:r>
          </a:p>
          <a:p>
            <a:pPr marL="650875" indent="-514350">
              <a:buFont typeface="+mj-lt"/>
              <a:buAutoNum type="alphaLcParenR"/>
            </a:pPr>
            <a:r>
              <a:rPr lang="en-GB" dirty="0" smtClean="0"/>
              <a:t>Explain what it means for Christians to believe in God as a creator.</a:t>
            </a:r>
          </a:p>
          <a:p>
            <a:pPr marL="650875" indent="-514350">
              <a:buFont typeface="+mj-lt"/>
              <a:buAutoNum type="alphaLcParenR"/>
            </a:pPr>
            <a:r>
              <a:rPr lang="en-GB" dirty="0" smtClean="0"/>
              <a:t>‘It does not matter whether God made the Universe or not.’</a:t>
            </a:r>
          </a:p>
          <a:p>
            <a:pPr marL="971550" lvl="1" indent="-514350">
              <a:buFont typeface="+mj-lt"/>
              <a:buAutoNum type="alphaLcParenR"/>
            </a:pPr>
            <a:r>
              <a:rPr lang="en-GB" dirty="0" smtClean="0"/>
              <a:t>Do you agree? Give reasons for your answer.</a:t>
            </a:r>
          </a:p>
          <a:p>
            <a:pPr marL="971550" lvl="1" indent="-514350">
              <a:buFont typeface="+mj-lt"/>
              <a:buAutoNum type="alphaLcParenR"/>
            </a:pPr>
            <a:r>
              <a:rPr lang="en-GB" dirty="0" smtClean="0"/>
              <a:t>Give reasons why some people would disagree with you.</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92088"/>
          </a:xfrm>
        </p:spPr>
        <p:txBody>
          <a:bodyPr/>
          <a:lstStyle/>
          <a:p>
            <a:r>
              <a:rPr lang="en-GB" u="sng" dirty="0" smtClean="0">
                <a:latin typeface="Berlin Sans FB Demi" pitchFamily="34" charset="0"/>
              </a:rPr>
              <a:t>Jesus</a:t>
            </a:r>
            <a:r>
              <a:rPr lang="en-GB" u="sng" dirty="0">
                <a:latin typeface="Berlin Sans FB Demi" pitchFamily="34" charset="0"/>
              </a:rPr>
              <a:t> </a:t>
            </a:r>
            <a:r>
              <a:rPr lang="en-GB" u="sng" dirty="0" smtClean="0">
                <a:latin typeface="Berlin Sans FB Demi" pitchFamily="34" charset="0"/>
              </a:rPr>
              <a:t>the Son</a:t>
            </a:r>
            <a:endParaRPr lang="en-GB" u="sng" dirty="0">
              <a:latin typeface="Berlin Sans FB Demi" pitchFamily="34" charset="0"/>
            </a:endParaRPr>
          </a:p>
        </p:txBody>
      </p:sp>
      <p:sp>
        <p:nvSpPr>
          <p:cNvPr id="3" name="Content Placeholder 2"/>
          <p:cNvSpPr>
            <a:spLocks noGrp="1"/>
          </p:cNvSpPr>
          <p:nvPr>
            <p:ph idx="1"/>
          </p:nvPr>
        </p:nvSpPr>
        <p:spPr>
          <a:xfrm>
            <a:off x="179512" y="908720"/>
            <a:ext cx="8784976" cy="5688632"/>
          </a:xfrm>
        </p:spPr>
        <p:txBody>
          <a:bodyPr>
            <a:normAutofit fontScale="92500" lnSpcReduction="10000"/>
          </a:bodyPr>
          <a:lstStyle/>
          <a:p>
            <a:r>
              <a:rPr lang="en-GB" dirty="0" smtClean="0">
                <a:latin typeface="Berlin Sans FB" pitchFamily="34" charset="0"/>
              </a:rPr>
              <a:t>Write down these facts about Jesus and explain why they are important:</a:t>
            </a:r>
          </a:p>
          <a:p>
            <a:pPr marL="650875" indent="-514350">
              <a:buFont typeface="+mj-lt"/>
              <a:buAutoNum type="arabicPeriod"/>
            </a:pPr>
            <a:r>
              <a:rPr lang="en-GB" u="sng" dirty="0" smtClean="0">
                <a:latin typeface="Berlin Sans FB" pitchFamily="34" charset="0"/>
              </a:rPr>
              <a:t>Conceived by the power of the Holy Spirit and born of the Virgin Mary.</a:t>
            </a:r>
          </a:p>
          <a:p>
            <a:pPr marL="650875" indent="-514350">
              <a:buFont typeface="+mj-lt"/>
              <a:buAutoNum type="arabicPeriod"/>
            </a:pPr>
            <a:r>
              <a:rPr lang="en-GB" u="sng" dirty="0" smtClean="0">
                <a:latin typeface="Berlin Sans FB" pitchFamily="34" charset="0"/>
              </a:rPr>
              <a:t>Was crucified under Pontius Pilate, died and was buried.</a:t>
            </a:r>
          </a:p>
          <a:p>
            <a:pPr marL="650875" indent="-514350">
              <a:buFont typeface="+mj-lt"/>
              <a:buAutoNum type="arabicPeriod"/>
            </a:pPr>
            <a:r>
              <a:rPr lang="en-GB" u="sng" dirty="0" smtClean="0">
                <a:latin typeface="Berlin Sans FB" pitchFamily="34" charset="0"/>
              </a:rPr>
              <a:t>Descended into Hell.</a:t>
            </a:r>
          </a:p>
          <a:p>
            <a:pPr marL="650875" indent="-514350">
              <a:buFont typeface="+mj-lt"/>
              <a:buAutoNum type="arabicPeriod"/>
            </a:pPr>
            <a:r>
              <a:rPr lang="en-GB" u="sng" dirty="0" smtClean="0">
                <a:latin typeface="Berlin Sans FB" pitchFamily="34" charset="0"/>
              </a:rPr>
              <a:t>On the third day he rose again.</a:t>
            </a:r>
          </a:p>
          <a:p>
            <a:pPr marL="650875" indent="-514350">
              <a:buFont typeface="+mj-lt"/>
              <a:buAutoNum type="arabicPeriod"/>
            </a:pPr>
            <a:r>
              <a:rPr lang="en-GB" u="sng" dirty="0" smtClean="0">
                <a:latin typeface="Berlin Sans FB" pitchFamily="34" charset="0"/>
              </a:rPr>
              <a:t>Jesus ascended into Heaven and is seated at the right hand of the Father.</a:t>
            </a:r>
          </a:p>
          <a:p>
            <a:pPr marL="650875" indent="-514350">
              <a:buFont typeface="+mj-lt"/>
              <a:buAutoNum type="arabicPeriod"/>
            </a:pPr>
            <a:r>
              <a:rPr lang="en-GB" u="sng" dirty="0" smtClean="0">
                <a:latin typeface="Berlin Sans FB" pitchFamily="34" charset="0"/>
              </a:rPr>
              <a:t>Jesus will come again to judge the living and the dead</a:t>
            </a:r>
            <a:endParaRPr lang="en-GB" u="sng" dirty="0">
              <a:latin typeface="Berlin Sans FB"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1117</Words>
  <Application>Microsoft Office PowerPoint</Application>
  <PresentationFormat>On-screen Show (4:3)</PresentationFormat>
  <Paragraphs>107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10.1  Exam Revision</vt:lpstr>
      <vt:lpstr>Thinking task…</vt:lpstr>
      <vt:lpstr>Slide 3</vt:lpstr>
      <vt:lpstr>God the Father</vt:lpstr>
      <vt:lpstr>Exam Questions</vt:lpstr>
      <vt:lpstr>Slide 6</vt:lpstr>
      <vt:lpstr>Read the information and answer the questions:</vt:lpstr>
      <vt:lpstr>Exam Questions</vt:lpstr>
      <vt:lpstr>Jesus the Son</vt:lpstr>
      <vt:lpstr>Characteristics of Jesus</vt:lpstr>
      <vt:lpstr>Characteristics of Jesus</vt:lpstr>
      <vt:lpstr>Why is believing Jesus is the Son of God important?</vt:lpstr>
      <vt:lpstr>Questions</vt:lpstr>
      <vt:lpstr>The Holy Spirit</vt:lpstr>
      <vt:lpstr>Quick questions</vt:lpstr>
      <vt:lpstr>Acts 2: 1-4</vt:lpstr>
      <vt:lpstr>The Importance of Believing in the Holy Spirit</vt:lpstr>
      <vt:lpstr>Key terms – Sin:</vt:lpstr>
      <vt:lpstr>Salvation</vt:lpstr>
      <vt:lpstr>The Importance of Sin and Salvation</vt:lpstr>
      <vt:lpstr>Exam questions: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 Exam Revision</dc:title>
  <dc:creator>jbradshaw</dc:creator>
  <cp:lastModifiedBy>rhilton</cp:lastModifiedBy>
  <cp:revision>5</cp:revision>
  <dcterms:created xsi:type="dcterms:W3CDTF">2011-06-06T09:21:47Z</dcterms:created>
  <dcterms:modified xsi:type="dcterms:W3CDTF">2011-07-12T09:27:20Z</dcterms:modified>
</cp:coreProperties>
</file>